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92" r:id="rId7"/>
    <p:sldId id="277" r:id="rId8"/>
    <p:sldId id="263" r:id="rId9"/>
    <p:sldId id="264" r:id="rId10"/>
    <p:sldId id="266" r:id="rId11"/>
    <p:sldId id="267" r:id="rId12"/>
    <p:sldId id="265" r:id="rId13"/>
    <p:sldId id="268" r:id="rId14"/>
    <p:sldId id="269" r:id="rId15"/>
    <p:sldId id="270" r:id="rId16"/>
    <p:sldId id="282" r:id="rId17"/>
    <p:sldId id="271" r:id="rId18"/>
    <p:sldId id="272" r:id="rId19"/>
    <p:sldId id="289" r:id="rId20"/>
    <p:sldId id="275" r:id="rId21"/>
    <p:sldId id="276" r:id="rId22"/>
    <p:sldId id="290" r:id="rId23"/>
    <p:sldId id="278" r:id="rId24"/>
    <p:sldId id="279" r:id="rId25"/>
    <p:sldId id="274" r:id="rId26"/>
    <p:sldId id="273" r:id="rId27"/>
    <p:sldId id="291" r:id="rId28"/>
    <p:sldId id="280" r:id="rId29"/>
    <p:sldId id="281" r:id="rId30"/>
    <p:sldId id="283" r:id="rId31"/>
    <p:sldId id="286" r:id="rId32"/>
    <p:sldId id="287" r:id="rId33"/>
    <p:sldId id="284" r:id="rId34"/>
  </p:sldIdLst>
  <p:sldSz cx="9144000" cy="6858000" type="screen4x3"/>
  <p:notesSz cx="6881813" cy="92964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E00"/>
    <a:srgbClr val="7F3F98"/>
    <a:srgbClr val="EB6C2C"/>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80" autoAdjust="0"/>
    <p:restoredTop sz="96433" autoAdjust="0"/>
  </p:normalViewPr>
  <p:slideViewPr>
    <p:cSldViewPr snapToGrid="0" snapToObjects="1">
      <p:cViewPr varScale="1">
        <p:scale>
          <a:sx n="88" d="100"/>
          <a:sy n="88" d="100"/>
        </p:scale>
        <p:origin x="1795" y="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89" d="100"/>
          <a:sy n="89" d="100"/>
        </p:scale>
        <p:origin x="-3036" y="-6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rtl="0">
              <a:defRPr sz="1200"/>
            </a:lvl1pPr>
          </a:lstStyle>
          <a:p>
            <a:pPr rtl="0"/>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l" rtl="0">
              <a:defRPr sz="1200"/>
            </a:lvl1pPr>
          </a:lstStyle>
          <a:p>
            <a:pPr rtl="0"/>
            <a:r>
              <a:rPr lang="en-US" smtClean="0"/>
              <a:t>8/4/2015</a:t>
            </a:r>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pPr rtl="0"/>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rtl="0">
              <a:defRPr sz="1200"/>
            </a:lvl1pPr>
          </a:lstStyle>
          <a:p>
            <a:pPr rtl="0"/>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l" rtl="0">
              <a:defRPr sz="1200"/>
            </a:lvl1pPr>
          </a:lstStyle>
          <a:p>
            <a:pPr rtl="0"/>
            <a:fld id="{54CF2373-6495-448E-A8BA-1D4A54D1385A}" type="slidenum">
              <a:rPr lang="en-US" smtClean="0"/>
              <a:pPr/>
              <a:t>‹#›</a:t>
            </a:fld>
            <a:endParaRPr lang="en-US" dirty="0"/>
          </a:p>
        </p:txBody>
      </p:sp>
    </p:spTree>
    <p:extLst>
      <p:ext uri="{BB962C8B-B14F-4D97-AF65-F5344CB8AC3E}">
        <p14:creationId xmlns:p14="http://schemas.microsoft.com/office/powerpoint/2010/main" val="4227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0" i="1" dirty="0">
                <a:solidFill>
                  <a:schemeClr val="tx1"/>
                </a:solidFill>
              </a:rPr>
              <a:t>Introducción a CFK: </a:t>
            </a:r>
            <a:r>
              <a:rPr lang="es" b="1" dirty="0">
                <a:solidFill>
                  <a:schemeClr val="tx1"/>
                </a:solidFill>
              </a:rPr>
              <a:t>Tiempo total de la sección</a:t>
            </a:r>
            <a:r>
              <a:rPr lang="es" b="1" dirty="0" smtClean="0">
                <a:solidFill>
                  <a:schemeClr val="tx1"/>
                </a:solidFill>
              </a:rPr>
              <a:t>: 10 </a:t>
            </a:r>
            <a:r>
              <a:rPr lang="es" b="1" dirty="0">
                <a:solidFill>
                  <a:schemeClr val="tx1"/>
                </a:solidFill>
              </a:rPr>
              <a:t>minutos</a:t>
            </a:r>
          </a:p>
          <a:p>
            <a:pPr lvl="0" rtl="0"/>
            <a:endParaRPr lang="en-US" b="0" i="1" dirty="0" smtClean="0">
              <a:solidFill>
                <a:schemeClr val="tx1"/>
              </a:solidFill>
            </a:endParaRPr>
          </a:p>
          <a:p>
            <a:pPr lvl="0" rtl="0"/>
            <a:r>
              <a:rPr lang="es" b="0" dirty="0">
                <a:solidFill>
                  <a:schemeClr val="tx1"/>
                </a:solidFill>
              </a:rPr>
              <a:t>Preséntense</a:t>
            </a:r>
          </a:p>
          <a:p>
            <a:pPr lvl="0" rtl="0"/>
            <a:r>
              <a:rPr lang="es" b="1" dirty="0">
                <a:solidFill>
                  <a:schemeClr val="tx1"/>
                </a:solidFill>
              </a:rPr>
              <a:t>Comparta el formato de la capacitación de Cavity Free Kids: </a:t>
            </a:r>
            <a:endParaRPr lang="en-US" b="1" dirty="0" smtClean="0">
              <a:solidFill>
                <a:schemeClr val="tx1"/>
              </a:solidFill>
            </a:endParaRPr>
          </a:p>
          <a:p>
            <a:pPr lvl="0" rtl="0"/>
            <a:r>
              <a:rPr lang="es" b="0" dirty="0">
                <a:solidFill>
                  <a:schemeClr val="tx1"/>
                </a:solidFill>
              </a:rPr>
              <a:t>La capacitación de Cavity Free Kids (CFK) es atractiva para todos los estilos de aprendizaje. Les DIREMOS algunos puntos clave, luego les MOSTRAREMOS una actividad o una lección que podrán usar para enseñar dichos puntos clave a los niños o a los padres.  Se involucrarán en HACER.  Deseamos que experimenten con los materiales tanto como sea posible en 90 minutos para que vean lo fácil que será incluir CFK en su programa.</a:t>
            </a:r>
          </a:p>
          <a:p>
            <a:pPr lvl="0" rtl="0"/>
            <a:endParaRPr lang="en-US" b="0" dirty="0" smtClean="0">
              <a:solidFill>
                <a:schemeClr val="tx1"/>
              </a:solidFill>
            </a:endParaRPr>
          </a:p>
          <a:p>
            <a:pPr lvl="0" rtl="0"/>
            <a:endParaRPr lang="en-US" b="0" dirty="0" smtClean="0">
              <a:solidFill>
                <a:schemeClr val="tx1"/>
              </a:solidFill>
            </a:endParaRPr>
          </a:p>
          <a:p>
            <a:pPr lvl="0" rtl="0"/>
            <a:endParaRPr lang="en-US" b="0" dirty="0" smtClean="0"/>
          </a:p>
          <a:p>
            <a:pPr lvl="0" rtl="0"/>
            <a:endParaRPr lang="en-US" b="0" dirty="0" smtClean="0"/>
          </a:p>
          <a:p>
            <a:pPr rtl="0"/>
            <a:endParaRPr lang="en-US" dirty="0"/>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1</a:t>
            </a:fld>
            <a:endParaRPr lang="en-US" dirty="0"/>
          </a:p>
        </p:txBody>
      </p:sp>
    </p:spTree>
    <p:extLst>
      <p:ext uri="{BB962C8B-B14F-4D97-AF65-F5344CB8AC3E}">
        <p14:creationId xmlns:p14="http://schemas.microsoft.com/office/powerpoint/2010/main" val="1286477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dirty="0">
                <a:solidFill>
                  <a:schemeClr val="tx1"/>
                </a:solidFill>
              </a:rPr>
              <a:t>Presente los Centros de Aprendizaje:</a:t>
            </a:r>
            <a:endParaRPr lang="en-US" b="1" dirty="0" smtClean="0">
              <a:solidFill>
                <a:schemeClr val="tx1"/>
              </a:solidFill>
            </a:endParaRPr>
          </a:p>
          <a:p>
            <a:pPr lvl="0" rtl="0"/>
            <a:r>
              <a:rPr lang="es" i="1" dirty="0">
                <a:solidFill>
                  <a:schemeClr val="tx1"/>
                </a:solidFill>
              </a:rPr>
              <a:t>(Prepare muestras de varias Actividades para el Centro de Aprendizaje.  Dependiendo del tamaño del grupo y del tiempo, sostenga en alto y muestre los artículos o colóquelos en todo el salón y pida a grupos pequeños que participen en el juego antes de que vean las indicaciones del libro)</a:t>
            </a:r>
          </a:p>
          <a:p>
            <a:pPr lvl="0" rtl="0"/>
            <a:endParaRPr lang="en-US" i="1" dirty="0" smtClean="0">
              <a:solidFill>
                <a:schemeClr val="tx1"/>
              </a:solidFill>
            </a:endParaRPr>
          </a:p>
          <a:p>
            <a:pPr lvl="0" rtl="0"/>
            <a:r>
              <a:rPr lang="es" dirty="0">
                <a:solidFill>
                  <a:schemeClr val="tx1"/>
                </a:solidFill>
              </a:rPr>
              <a:t>¿Qué saben sobre cómo aprenden mejor los niños</a:t>
            </a:r>
            <a:r>
              <a:rPr lang="es" dirty="0" smtClean="0">
                <a:solidFill>
                  <a:schemeClr val="tx1"/>
                </a:solidFill>
              </a:rPr>
              <a:t>? </a:t>
            </a:r>
            <a:r>
              <a:rPr lang="es" i="1" dirty="0" smtClean="0">
                <a:solidFill>
                  <a:schemeClr val="tx1"/>
                </a:solidFill>
              </a:rPr>
              <a:t>(</a:t>
            </a:r>
            <a:r>
              <a:rPr lang="es" i="1" dirty="0">
                <a:solidFill>
                  <a:schemeClr val="tx1"/>
                </a:solidFill>
              </a:rPr>
              <a:t>respuestas de los asistentes: juegos, manualidades, modelado, experimentos, canciones, con repeticiones, etc.)</a:t>
            </a:r>
            <a:endParaRPr lang="en-US" dirty="0" smtClean="0">
              <a:solidFill>
                <a:schemeClr val="tx1"/>
              </a:solidFill>
            </a:endParaRPr>
          </a:p>
          <a:p>
            <a:pPr lvl="0" rtl="0"/>
            <a:endParaRPr lang="en-US" dirty="0" smtClean="0">
              <a:solidFill>
                <a:schemeClr val="tx1"/>
              </a:solidFill>
            </a:endParaRPr>
          </a:p>
          <a:p>
            <a:pPr lvl="0" rtl="0"/>
            <a:r>
              <a:rPr lang="es" dirty="0">
                <a:solidFill>
                  <a:schemeClr val="tx1"/>
                </a:solidFill>
              </a:rPr>
              <a:t>Cada </a:t>
            </a:r>
            <a:r>
              <a:rPr lang="en-US" dirty="0" smtClean="0">
                <a:solidFill>
                  <a:schemeClr val="tx1"/>
                </a:solidFill>
              </a:rPr>
              <a:t>Elemento </a:t>
            </a:r>
            <a:r>
              <a:rPr lang="es" dirty="0" smtClean="0">
                <a:solidFill>
                  <a:schemeClr val="tx1"/>
                </a:solidFill>
              </a:rPr>
              <a:t>Básico </a:t>
            </a:r>
            <a:r>
              <a:rPr lang="es" dirty="0">
                <a:solidFill>
                  <a:schemeClr val="tx1"/>
                </a:solidFill>
              </a:rPr>
              <a:t>de la Salud Bucal incluye actividades de centros de aprendizaje diseñadas para que los niños exploren, experimenten y se diviertan mientras aprenden sobre los dientes.  </a:t>
            </a:r>
          </a:p>
          <a:p>
            <a:pPr lvl="0" rtl="0"/>
            <a:r>
              <a:rPr lang="es" dirty="0">
                <a:solidFill>
                  <a:schemeClr val="tx1"/>
                </a:solidFill>
              </a:rPr>
              <a:t>Hay juegos, materiales sensoriales para investigar, centros de obras de teatro para actuar y proyectos de arte.   </a:t>
            </a:r>
          </a:p>
          <a:p>
            <a:pPr lvl="0" rtl="0"/>
            <a:endParaRPr lang="en-US" dirty="0" smtClean="0">
              <a:solidFill>
                <a:schemeClr val="tx1"/>
              </a:solidFill>
            </a:endParaRPr>
          </a:p>
          <a:p>
            <a:pPr defTabSz="931774" rtl="0">
              <a:defRPr/>
            </a:pPr>
            <a:r>
              <a:rPr lang="es" b="1" i="0" dirty="0">
                <a:solidFill>
                  <a:schemeClr val="tx1"/>
                </a:solidFill>
              </a:rPr>
              <a:t>Muestre cómo se organizan las Actividades para el Centro de Aprendizaje:</a:t>
            </a:r>
            <a:endParaRPr lang="en-US" b="1" dirty="0" smtClean="0">
              <a:solidFill>
                <a:schemeClr val="tx1"/>
              </a:solidFill>
            </a:endParaRPr>
          </a:p>
          <a:p>
            <a:pPr marL="174708" indent="-174708" rtl="0">
              <a:buFont typeface="Arial" panose="020B0604020202020204" pitchFamily="34" charset="0"/>
              <a:buChar char="•"/>
            </a:pPr>
            <a:r>
              <a:rPr lang="es" dirty="0">
                <a:solidFill>
                  <a:schemeClr val="tx1"/>
                </a:solidFill>
              </a:rPr>
              <a:t>Veamos la página 23 para revisar algunos ejemplos del </a:t>
            </a:r>
            <a:r>
              <a:rPr lang="en-US" dirty="0" smtClean="0">
                <a:solidFill>
                  <a:schemeClr val="tx1"/>
                </a:solidFill>
              </a:rPr>
              <a:t>Elemento </a:t>
            </a:r>
            <a:r>
              <a:rPr lang="es" dirty="0" smtClean="0">
                <a:solidFill>
                  <a:schemeClr val="tx1"/>
                </a:solidFill>
              </a:rPr>
              <a:t>Básico N</a:t>
            </a:r>
            <a:r>
              <a:rPr lang="es" dirty="0">
                <a:solidFill>
                  <a:schemeClr val="tx1"/>
                </a:solidFill>
              </a:rPr>
              <a:t>° 1.</a:t>
            </a:r>
          </a:p>
          <a:p>
            <a:pPr marL="174708" indent="-174708" rtl="0">
              <a:buFont typeface="Arial" panose="020B0604020202020204" pitchFamily="34" charset="0"/>
              <a:buChar char="•"/>
            </a:pPr>
            <a:r>
              <a:rPr lang="es" dirty="0">
                <a:solidFill>
                  <a:schemeClr val="tx1"/>
                </a:solidFill>
              </a:rPr>
              <a:t>Esta sección incluye 7 Centros de Aprendizaje.</a:t>
            </a:r>
          </a:p>
          <a:p>
            <a:pPr marL="174708" indent="-174708" rtl="0">
              <a:buFont typeface="Arial" panose="020B0604020202020204" pitchFamily="34" charset="0"/>
              <a:buChar char="•"/>
            </a:pPr>
            <a:r>
              <a:rPr lang="es" i="1" dirty="0">
                <a:solidFill>
                  <a:schemeClr val="tx1"/>
                </a:solidFill>
              </a:rPr>
              <a:t>(Invítelos a jugar con los materiales que hay en las mesas durante algunos minutos O siga describiendo y mostrando las actividades)</a:t>
            </a:r>
          </a:p>
          <a:p>
            <a:pPr marL="174708" indent="-174708" rtl="0">
              <a:buFont typeface="Arial" panose="020B0604020202020204" pitchFamily="34" charset="0"/>
              <a:buChar char="•"/>
            </a:pPr>
            <a:r>
              <a:rPr lang="es" dirty="0">
                <a:solidFill>
                  <a:schemeClr val="tx1"/>
                </a:solidFill>
              </a:rPr>
              <a:t>Cada uno tiene un pequeño ícono para indicarles qué TIPO de actividad es. El primero tiene el ícono que indica Juguetes y Juegos.  Entonces, en su tablero o área de manipulación, podrían colocar rompecabezas de niños sonrientes como este </a:t>
            </a:r>
            <a:r>
              <a:rPr lang="es" i="1" dirty="0">
                <a:solidFill>
                  <a:schemeClr val="tx1"/>
                </a:solidFill>
              </a:rPr>
              <a:t>(muestre el rompecabezas o pida a una persona que lo sostenga en alto y lo muestre al grupo) </a:t>
            </a:r>
          </a:p>
          <a:p>
            <a:pPr marL="174708" indent="-174708" rtl="0">
              <a:buFont typeface="Arial" panose="020B0604020202020204" pitchFamily="34" charset="0"/>
              <a:buChar char="•"/>
            </a:pPr>
            <a:r>
              <a:rPr lang="es" dirty="0">
                <a:solidFill>
                  <a:schemeClr val="tx1"/>
                </a:solidFill>
              </a:rPr>
              <a:t>Las instrucciones para ustedes se encuentran claramente indicadas a la izquierda, debajo del título.</a:t>
            </a:r>
          </a:p>
          <a:p>
            <a:pPr marL="174708" indent="-174708" rtl="0">
              <a:buFont typeface="Arial" panose="020B0604020202020204" pitchFamily="34" charset="0"/>
              <a:buChar char="•"/>
            </a:pPr>
            <a:r>
              <a:rPr lang="es" dirty="0">
                <a:solidFill>
                  <a:schemeClr val="tx1"/>
                </a:solidFill>
              </a:rPr>
              <a:t>La parte sombreada muestra una lista de suministros. La mayoría de los suministros son artículos preescolares estándar, o pueden buscarlos en su propia cocina o cajón de artículos misceláneos. </a:t>
            </a:r>
          </a:p>
          <a:p>
            <a:pPr marL="174708" indent="-174708" rtl="0">
              <a:buFont typeface="Arial" panose="020B0604020202020204" pitchFamily="34" charset="0"/>
              <a:buChar char="•"/>
            </a:pPr>
            <a:r>
              <a:rPr lang="es" dirty="0">
                <a:solidFill>
                  <a:schemeClr val="tx1"/>
                </a:solidFill>
              </a:rPr>
              <a:t>Dado que el aprendizaje nunca se detiene, cada actividad tiene una lista de elementos que pueden ser abordados conforme los niños participen.  </a:t>
            </a:r>
          </a:p>
          <a:p>
            <a:pPr lvl="0" rtl="0"/>
            <a:endParaRPr lang="en-US" b="1" dirty="0" smtClean="0">
              <a:solidFill>
                <a:schemeClr val="tx1"/>
              </a:solidFill>
            </a:endParaRPr>
          </a:p>
          <a:p>
            <a:pPr lvl="0" rtl="0"/>
            <a:r>
              <a:rPr lang="es" b="1" dirty="0">
                <a:solidFill>
                  <a:schemeClr val="tx1"/>
                </a:solidFill>
              </a:rPr>
              <a:t>Actividad en grupo y análisis:</a:t>
            </a:r>
            <a:endParaRPr lang="en-US" b="1" i="1" dirty="0" smtClean="0">
              <a:solidFill>
                <a:schemeClr val="tx1"/>
              </a:solidFill>
            </a:endParaRPr>
          </a:p>
          <a:p>
            <a:pPr marL="171450" lvl="0" indent="-171450" rtl="0">
              <a:buFont typeface="Arial" panose="020B0604020202020204" pitchFamily="34" charset="0"/>
              <a:buChar char="•"/>
            </a:pPr>
            <a:r>
              <a:rPr lang="es" b="0" i="1" dirty="0">
                <a:solidFill>
                  <a:schemeClr val="tx1"/>
                </a:solidFill>
              </a:rPr>
              <a:t>Divida en 3 grupos y asigne una de las 3 Actividades para el Centro de Aprendizaje a cada uno: Caras felices, Autorretrato y Los animales también tienen dientes.</a:t>
            </a:r>
          </a:p>
          <a:p>
            <a:pPr marL="171450" lvl="0" indent="-171450" rtl="0">
              <a:buFont typeface="Arial" panose="020B0604020202020204" pitchFamily="34" charset="0"/>
              <a:buChar char="•"/>
            </a:pPr>
            <a:r>
              <a:rPr lang="es" b="0" i="1" dirty="0">
                <a:solidFill>
                  <a:schemeClr val="tx1"/>
                </a:solidFill>
              </a:rPr>
              <a:t>Haga que cada grupo lea las instrucciones y la lista de suministros, y responda a las siguientes preguntas:</a:t>
            </a:r>
          </a:p>
          <a:p>
            <a:pPr marL="0" lvl="0" indent="0" rtl="0">
              <a:buFont typeface="Arial" panose="020B0604020202020204" pitchFamily="34" charset="0"/>
              <a:buNone/>
            </a:pPr>
            <a:r>
              <a:rPr lang="es" b="0" dirty="0">
                <a:solidFill>
                  <a:schemeClr val="tx1"/>
                </a:solidFill>
              </a:rPr>
              <a:t>  </a:t>
            </a:r>
          </a:p>
          <a:p>
            <a:pPr marL="0" lvl="0" indent="0" rtl="0">
              <a:buFont typeface="Arial" panose="020B0604020202020204" pitchFamily="34" charset="0"/>
              <a:buNone/>
            </a:pPr>
            <a:r>
              <a:rPr lang="es" b="0" dirty="0">
                <a:solidFill>
                  <a:schemeClr val="tx1"/>
                </a:solidFill>
              </a:rPr>
              <a:t>    1. ¿Cómo imaginan la organización de los Centros de Aprendizaje en su clase?</a:t>
            </a:r>
          </a:p>
          <a:p>
            <a:pPr marL="0" lvl="0" indent="0" rtl="0">
              <a:buFont typeface="Arial" panose="020B0604020202020204" pitchFamily="34" charset="0"/>
              <a:buNone/>
            </a:pPr>
            <a:r>
              <a:rPr lang="es" b="0" dirty="0">
                <a:solidFill>
                  <a:schemeClr val="tx1"/>
                </a:solidFill>
              </a:rPr>
              <a:t>    2. ¿Necesitarían adaptar o ampliar la actividad? </a:t>
            </a:r>
          </a:p>
          <a:p>
            <a:pPr marL="0" lvl="0" indent="0" rtl="0">
              <a:buFont typeface="Arial" panose="020B0604020202020204" pitchFamily="34" charset="0"/>
              <a:buNone/>
            </a:pPr>
            <a:endParaRPr lang="en-US" b="0" dirty="0" smtClean="0">
              <a:solidFill>
                <a:schemeClr val="tx1"/>
              </a:solidFill>
            </a:endParaRPr>
          </a:p>
          <a:p>
            <a:pPr marL="171450" lvl="0" indent="-171450" rtl="0">
              <a:buFont typeface="Arial" panose="020B0604020202020204" pitchFamily="34" charset="0"/>
              <a:buChar char="•"/>
            </a:pPr>
            <a:r>
              <a:rPr lang="es" b="0" i="1" dirty="0">
                <a:solidFill>
                  <a:schemeClr val="tx1"/>
                </a:solidFill>
              </a:rPr>
              <a:t>Pida a los grupos que reporten sus resultados a todo el grupo.  </a:t>
            </a:r>
          </a:p>
          <a:p>
            <a:pPr marL="0" lvl="0" indent="0" rtl="0">
              <a:buFont typeface="Arial" panose="020B0604020202020204" pitchFamily="34" charset="0"/>
              <a:buNone/>
            </a:pPr>
            <a:endParaRPr lang="en-US" b="0" dirty="0" smtClean="0">
              <a:solidFill>
                <a:schemeClr val="tx1"/>
              </a:solidFill>
            </a:endParaRPr>
          </a:p>
          <a:p>
            <a:pPr lvl="0" rtl="0"/>
            <a:r>
              <a:rPr lang="es" dirty="0">
                <a:solidFill>
                  <a:schemeClr val="tx1"/>
                </a:solidFill>
              </a:rPr>
              <a:t> 	</a:t>
            </a: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10</a:t>
            </a:fld>
            <a:endParaRPr lang="en-US" dirty="0"/>
          </a:p>
        </p:txBody>
      </p:sp>
    </p:spTree>
    <p:extLst>
      <p:ext uri="{BB962C8B-B14F-4D97-AF65-F5344CB8AC3E}">
        <p14:creationId xmlns:p14="http://schemas.microsoft.com/office/powerpoint/2010/main" val="2328156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defTabSz="931774" rtl="0">
              <a:defRPr/>
            </a:pPr>
            <a:r>
              <a:rPr lang="es" i="1" dirty="0">
                <a:solidFill>
                  <a:schemeClr val="tx1"/>
                </a:solidFill>
              </a:rPr>
              <a:t>(Prepare material visual con anticipación al cual referirse cada vez que describa los factores que ayudan a prevenir las caries, o use un pizarrón o rotafolio: </a:t>
            </a:r>
            <a:endParaRPr lang="en-US" i="1" dirty="0" smtClean="0">
              <a:solidFill>
                <a:schemeClr val="tx1"/>
              </a:solidFill>
            </a:endParaRPr>
          </a:p>
          <a:p>
            <a:pPr defTabSz="931774" rtl="0">
              <a:defRPr/>
            </a:pPr>
            <a:r>
              <a:rPr lang="es" sz="1600" b="1" dirty="0">
                <a:solidFill>
                  <a:schemeClr val="tx1"/>
                </a:solidFill>
              </a:rPr>
              <a:t>GÉRMENES +  COMIDA =  ÁCIDO --&gt;  CARIES</a:t>
            </a:r>
            <a:r>
              <a:rPr lang="es" b="1" i="1" dirty="0">
                <a:solidFill>
                  <a:schemeClr val="tx1"/>
                </a:solidFill>
              </a:rPr>
              <a:t>) </a:t>
            </a:r>
          </a:p>
          <a:p>
            <a:pPr lvl="0" rtl="0"/>
            <a:endParaRPr lang="en-US" b="1" dirty="0" smtClean="0">
              <a:solidFill>
                <a:schemeClr val="tx1"/>
              </a:solidFill>
            </a:endParaRPr>
          </a:p>
          <a:p>
            <a:pPr lvl="0" rtl="0"/>
            <a:r>
              <a:rPr lang="es" b="1" dirty="0">
                <a:solidFill>
                  <a:schemeClr val="tx1"/>
                </a:solidFill>
              </a:rPr>
              <a:t>Señale las causas de las caries mostrando el centro de aprendizaje Gérmenes + Comida = Caries: 5 minutos</a:t>
            </a:r>
            <a:endParaRPr lang="en-US" sz="1100" b="1" dirty="0">
              <a:solidFill>
                <a:schemeClr val="tx1"/>
              </a:solidFill>
            </a:endParaRPr>
          </a:p>
          <a:p>
            <a:pPr lvl="0" rtl="0"/>
            <a:endParaRPr lang="en-US" sz="1100" dirty="0">
              <a:solidFill>
                <a:schemeClr val="tx1"/>
              </a:solidFill>
            </a:endParaRPr>
          </a:p>
          <a:p>
            <a:pPr lvl="0" rtl="0"/>
            <a:r>
              <a:rPr lang="es" sz="1100" dirty="0">
                <a:solidFill>
                  <a:schemeClr val="tx1"/>
                </a:solidFill>
              </a:rPr>
              <a:t>La actividad del centro de aprendizaje Gérmenes + Comida puede presentarse ante un grupo pequeño de niños o delante de los padres en una noche familiar. </a:t>
            </a:r>
          </a:p>
          <a:p>
            <a:pPr lvl="0" rtl="0"/>
            <a:r>
              <a:rPr lang="es" sz="1100" dirty="0">
                <a:solidFill>
                  <a:schemeClr val="tx1"/>
                </a:solidFill>
              </a:rPr>
              <a:t>Esta actividad manual ofrece una demostración visual de las causas de las caries. </a:t>
            </a:r>
            <a:r>
              <a:rPr lang="es" sz="1100" dirty="0" smtClean="0">
                <a:solidFill>
                  <a:schemeClr val="tx1"/>
                </a:solidFill>
              </a:rPr>
              <a:t> </a:t>
            </a:r>
            <a:r>
              <a:rPr lang="es" sz="1100" dirty="0">
                <a:solidFill>
                  <a:schemeClr val="tx1"/>
                </a:solidFill>
              </a:rPr>
              <a:t>Voy a pedir a algunos de ustedes que me ayuden de la misma forma en que yo lo haría con los niños o los padres.  Para ver las indicaciones, vayan a la página 26. </a:t>
            </a:r>
          </a:p>
          <a:p>
            <a:pPr lvl="0" rtl="0"/>
            <a:endParaRPr lang="en-US" sz="1100" dirty="0">
              <a:solidFill>
                <a:schemeClr val="tx1"/>
              </a:solidFill>
            </a:endParaRPr>
          </a:p>
          <a:p>
            <a:pPr marL="174708" indent="-174708" rtl="0">
              <a:buFont typeface="Arial" panose="020B0604020202020204" pitchFamily="34" charset="0"/>
              <a:buChar char="•"/>
            </a:pPr>
            <a:r>
              <a:rPr lang="es" sz="1100" b="1" dirty="0">
                <a:solidFill>
                  <a:schemeClr val="tx1"/>
                </a:solidFill>
              </a:rPr>
              <a:t>¿Qué mencionaron los padres como causas de las caries? </a:t>
            </a:r>
            <a:r>
              <a:rPr lang="es" sz="1100" i="1" dirty="0">
                <a:solidFill>
                  <a:schemeClr val="tx1"/>
                </a:solidFill>
              </a:rPr>
              <a:t>(las respuestas podrían incluir galletas, azúcar, dulces, no cepillarse, etc). </a:t>
            </a:r>
          </a:p>
          <a:p>
            <a:pPr marL="174708" indent="-174708" rtl="0">
              <a:buFont typeface="Arial" panose="020B0604020202020204" pitchFamily="34" charset="0"/>
              <a:buChar char="•"/>
            </a:pPr>
            <a:r>
              <a:rPr lang="es" sz="1100" dirty="0">
                <a:solidFill>
                  <a:schemeClr val="tx1"/>
                </a:solidFill>
              </a:rPr>
              <a:t>La ecuación gérmenes + comida = ataque de ácido es una forma sencilla de recordar la respuesta.</a:t>
            </a:r>
          </a:p>
          <a:p>
            <a:pPr lvl="0" rtl="0"/>
            <a:endParaRPr lang="en-US" sz="1100" b="1" u="sng" dirty="0">
              <a:solidFill>
                <a:schemeClr val="tx1"/>
              </a:solidFill>
            </a:endParaRPr>
          </a:p>
          <a:p>
            <a:pPr marL="174708" indent="-174708" rtl="0">
              <a:buFont typeface="Arial" panose="020B0604020202020204" pitchFamily="34" charset="0"/>
              <a:buChar char="•"/>
            </a:pPr>
            <a:r>
              <a:rPr lang="es" sz="1100" dirty="0">
                <a:solidFill>
                  <a:schemeClr val="tx1"/>
                </a:solidFill>
              </a:rPr>
              <a:t>Imaginen que este jarrón es la boca de un niño. Para esta demostración, la pimienta representará los gérmenes (</a:t>
            </a:r>
            <a:r>
              <a:rPr lang="es" sz="1100" i="1" dirty="0">
                <a:solidFill>
                  <a:schemeClr val="tx1"/>
                </a:solidFill>
              </a:rPr>
              <a:t>Sostenga en alto el jarrón con un poco de pimienta en el interior)</a:t>
            </a:r>
          </a:p>
          <a:p>
            <a:pPr marL="174708" indent="-174708" rtl="0">
              <a:buFont typeface="Arial" panose="020B0604020202020204" pitchFamily="34" charset="0"/>
              <a:buChar char="•"/>
            </a:pPr>
            <a:r>
              <a:rPr lang="es" sz="1100" dirty="0">
                <a:solidFill>
                  <a:schemeClr val="tx1"/>
                </a:solidFill>
              </a:rPr>
              <a:t>¿Sabían que los gérmenes de nuestra boca (bacterias) pueden diseminarse de un diente a otro y de persona a persona, generalmente de madre a niño durante los 2 primeros años de vida? </a:t>
            </a:r>
          </a:p>
          <a:p>
            <a:pPr marL="174708" indent="-174708" rtl="0">
              <a:buFont typeface="Arial" panose="020B0604020202020204" pitchFamily="34" charset="0"/>
              <a:buChar char="•"/>
            </a:pPr>
            <a:r>
              <a:rPr lang="es" sz="1100" dirty="0">
                <a:solidFill>
                  <a:schemeClr val="tx1"/>
                </a:solidFill>
              </a:rPr>
              <a:t>Si una madre tiene caries no tratadas, puede diseminar los gérmenes de sus caries al bebé al compartir artículos cotidianos, como los utensilios (</a:t>
            </a:r>
            <a:r>
              <a:rPr lang="es" sz="1100" i="1" dirty="0">
                <a:solidFill>
                  <a:schemeClr val="tx1"/>
                </a:solidFill>
              </a:rPr>
              <a:t>Pida a uno de los asistentes que agregue un poco de pimienta</a:t>
            </a:r>
            <a:r>
              <a:rPr lang="es" sz="1100" dirty="0">
                <a:solidFill>
                  <a:schemeClr val="tx1"/>
                </a:solidFill>
              </a:rPr>
              <a:t>), al sorber del vasito entrenador del bebé y luego dárselo al bebé </a:t>
            </a:r>
            <a:r>
              <a:rPr lang="es" sz="1100" i="1" dirty="0">
                <a:solidFill>
                  <a:schemeClr val="tx1"/>
                </a:solidFill>
              </a:rPr>
              <a:t>(Agregue pimienta)</a:t>
            </a:r>
            <a:r>
              <a:rPr lang="es" sz="1100" dirty="0">
                <a:solidFill>
                  <a:schemeClr val="tx1"/>
                </a:solidFill>
              </a:rPr>
              <a:t> o al limpiar el chupón en su propia boca. </a:t>
            </a:r>
            <a:r>
              <a:rPr lang="es" sz="1100" i="1" dirty="0">
                <a:solidFill>
                  <a:schemeClr val="tx1"/>
                </a:solidFill>
              </a:rPr>
              <a:t>(Agregue pimienta)</a:t>
            </a:r>
          </a:p>
          <a:p>
            <a:pPr marL="174708" indent="-174708" rtl="0">
              <a:buFont typeface="Arial" panose="020B0604020202020204" pitchFamily="34" charset="0"/>
              <a:buChar char="•"/>
            </a:pPr>
            <a:r>
              <a:rPr lang="es" sz="1100" dirty="0">
                <a:solidFill>
                  <a:schemeClr val="tx1"/>
                </a:solidFill>
              </a:rPr>
              <a:t>No es probable que las madres dejen de hacer tales cosas. Por eso es MUY importante que la madre entienda que necesita atención dental con regularidad durante el embarazo. Si mantiene su boca sana y sin caries, será menos probable que transmita gérmenes al bebé.</a:t>
            </a:r>
          </a:p>
          <a:p>
            <a:pPr marL="174708" indent="-174708" rtl="0">
              <a:buFont typeface="Arial" panose="020B0604020202020204" pitchFamily="34" charset="0"/>
              <a:buChar char="•"/>
            </a:pPr>
            <a:r>
              <a:rPr lang="es" sz="1100" dirty="0">
                <a:solidFill>
                  <a:schemeClr val="tx1"/>
                </a:solidFill>
              </a:rPr>
              <a:t>Los gérmenes por sí mismos no causan caries. También necesita haber comida.  Los gérmenes se desarrollan en los alimentos azucarados, como el pastel, los dulces, el helado y las bebidas gaseosas</a:t>
            </a:r>
            <a:r>
              <a:rPr lang="es" sz="1100" i="1" dirty="0" smtClean="0">
                <a:solidFill>
                  <a:schemeClr val="tx1"/>
                </a:solidFill>
              </a:rPr>
              <a:t>. (</a:t>
            </a:r>
            <a:r>
              <a:rPr lang="es" sz="1100" i="1" dirty="0">
                <a:solidFill>
                  <a:schemeClr val="tx1"/>
                </a:solidFill>
              </a:rPr>
              <a:t>Un asistente diferente añade un poco de azúcar</a:t>
            </a:r>
            <a:r>
              <a:rPr lang="es" sz="1100" dirty="0">
                <a:solidFill>
                  <a:schemeClr val="tx1"/>
                </a:solidFill>
              </a:rPr>
              <a:t>)</a:t>
            </a:r>
          </a:p>
          <a:p>
            <a:pPr marL="174708" indent="-174708" rtl="0">
              <a:buFont typeface="Arial" panose="020B0604020202020204" pitchFamily="34" charset="0"/>
              <a:buChar char="•"/>
            </a:pPr>
            <a:r>
              <a:rPr lang="es" sz="1100" dirty="0">
                <a:solidFill>
                  <a:schemeClr val="tx1"/>
                </a:solidFill>
              </a:rPr>
              <a:t>A los gérmenes les gustan los alimentos fáciles de digerir. No sólo les gustan las azúcares, sino que también les gustan los carbohidratos refinados (alimentos cuyo ingrediente principal es la harina blanca, como los pretzels, las papas fritas, las galletas y el pan blanco, también llamados almidones).   </a:t>
            </a:r>
          </a:p>
          <a:p>
            <a:pPr lvl="0" rtl="0"/>
            <a:endParaRPr lang="en-US" sz="1100" dirty="0">
              <a:solidFill>
                <a:schemeClr val="tx1"/>
              </a:solidFill>
            </a:endParaRPr>
          </a:p>
          <a:p>
            <a:pPr marL="174708" indent="-174708" rtl="0">
              <a:buFont typeface="Arial" panose="020B0604020202020204" pitchFamily="34" charset="0"/>
              <a:buChar char="•"/>
            </a:pPr>
            <a:r>
              <a:rPr lang="es" sz="1100" dirty="0">
                <a:solidFill>
                  <a:schemeClr val="tx1"/>
                </a:solidFill>
              </a:rPr>
              <a:t>En este centro de aprendizaje, el bicarbonato de sodio representa la comida. </a:t>
            </a:r>
            <a:r>
              <a:rPr lang="es" sz="1100" i="1" dirty="0">
                <a:solidFill>
                  <a:schemeClr val="tx1"/>
                </a:solidFill>
              </a:rPr>
              <a:t>(Otro asistente agrega un poco de bicarbonato de sodio)</a:t>
            </a:r>
          </a:p>
          <a:p>
            <a:pPr lvl="0" rtl="0"/>
            <a:r>
              <a:rPr lang="es" sz="1100" dirty="0">
                <a:solidFill>
                  <a:schemeClr val="tx1"/>
                </a:solidFill>
              </a:rPr>
              <a:t> </a:t>
            </a:r>
          </a:p>
          <a:p>
            <a:pPr lvl="0" rtl="0"/>
            <a:endParaRPr lang="en-US" sz="1100" b="1" dirty="0">
              <a:solidFill>
                <a:schemeClr val="tx1"/>
              </a:solidFill>
            </a:endParaRPr>
          </a:p>
          <a:p>
            <a:pPr lvl="0" rtl="0"/>
            <a:endParaRPr lang="en-US" sz="1100" b="1" u="sng" dirty="0">
              <a:solidFill>
                <a:schemeClr val="tx1"/>
              </a:solidFill>
            </a:endParaRPr>
          </a:p>
          <a:p>
            <a:pPr lvl="0" rtl="0"/>
            <a:endParaRPr lang="en-US" sz="1100" b="1" u="sng" dirty="0">
              <a:solidFill>
                <a:schemeClr val="tx1"/>
              </a:solidFill>
            </a:endParaRPr>
          </a:p>
          <a:p>
            <a:pPr lvl="0" rtl="0"/>
            <a:r>
              <a:rPr lang="es" sz="1100" dirty="0">
                <a:solidFill>
                  <a:schemeClr val="tx1"/>
                </a:solidFill>
              </a:rPr>
              <a:t> </a:t>
            </a:r>
          </a:p>
          <a:p>
            <a:pPr lvl="0" rtl="0"/>
            <a:endParaRPr lang="en-US" sz="1100" b="1" dirty="0">
              <a:solidFill>
                <a:schemeClr val="tx1"/>
              </a:solidFill>
            </a:endParaRP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11</a:t>
            </a:fld>
            <a:endParaRPr lang="en-US" dirty="0"/>
          </a:p>
        </p:txBody>
      </p:sp>
    </p:spTree>
    <p:extLst>
      <p:ext uri="{BB962C8B-B14F-4D97-AF65-F5344CB8AC3E}">
        <p14:creationId xmlns:p14="http://schemas.microsoft.com/office/powerpoint/2010/main" val="428173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s" b="1" dirty="0">
                <a:solidFill>
                  <a:schemeClr val="tx1"/>
                </a:solidFill>
              </a:rPr>
              <a:t>Demostración: Gérmenes + Comida = Caries - Continúa   </a:t>
            </a:r>
          </a:p>
          <a:p>
            <a:pPr marL="174708" indent="-174708" rtl="0">
              <a:buFont typeface="Arial" panose="020B0604020202020204" pitchFamily="34" charset="0"/>
              <a:buChar char="•"/>
            </a:pPr>
            <a:r>
              <a:rPr lang="es" dirty="0">
                <a:solidFill>
                  <a:schemeClr val="tx1"/>
                </a:solidFill>
              </a:rPr>
              <a:t>Cuando ingerimos alimentos y bebidas azucaradas o con almidones, los gérmenes los comen también.  Usan estos alimentos para crecer y multiplicarse, y luego se deshacen del resto como un producto residual llamado ácido. </a:t>
            </a:r>
            <a:r>
              <a:rPr lang="es" b="0" dirty="0">
                <a:solidFill>
                  <a:schemeClr val="tx1"/>
                </a:solidFill>
              </a:rPr>
              <a:t>(</a:t>
            </a:r>
            <a:r>
              <a:rPr lang="es" b="0" i="1" dirty="0">
                <a:solidFill>
                  <a:schemeClr val="tx1"/>
                </a:solidFill>
              </a:rPr>
              <a:t>Agregue vinagre al jarrón)</a:t>
            </a:r>
          </a:p>
          <a:p>
            <a:pPr marL="174708" indent="-174708" rtl="0">
              <a:buFont typeface="Arial" panose="020B0604020202020204" pitchFamily="34" charset="0"/>
              <a:buChar char="•"/>
            </a:pPr>
            <a:r>
              <a:rPr lang="es" dirty="0">
                <a:solidFill>
                  <a:schemeClr val="tx1"/>
                </a:solidFill>
              </a:rPr>
              <a:t>¡Este ácido fluye en los dientes durante </a:t>
            </a:r>
            <a:r>
              <a:rPr lang="es" u="sng" dirty="0">
                <a:solidFill>
                  <a:schemeClr val="tx1"/>
                </a:solidFill>
              </a:rPr>
              <a:t>20 minutos</a:t>
            </a:r>
            <a:r>
              <a:rPr lang="es" dirty="0">
                <a:solidFill>
                  <a:schemeClr val="tx1"/>
                </a:solidFill>
              </a:rPr>
              <a:t>! A esto le llamamos “Ataque de ácido”. </a:t>
            </a:r>
            <a:r>
              <a:rPr lang="es" i="1" dirty="0">
                <a:solidFill>
                  <a:schemeClr val="tx1"/>
                </a:solidFill>
              </a:rPr>
              <a:t>(Use la animación de la diapositiva aquí)</a:t>
            </a:r>
            <a:endParaRPr lang="en-US" dirty="0" smtClean="0">
              <a:solidFill>
                <a:schemeClr val="tx1"/>
              </a:solidFill>
            </a:endParaRPr>
          </a:p>
          <a:p>
            <a:pPr lvl="0" rtl="0"/>
            <a:r>
              <a:rPr lang="es" dirty="0">
                <a:solidFill>
                  <a:schemeClr val="tx1"/>
                </a:solidFill>
              </a:rPr>
              <a:t> </a:t>
            </a:r>
          </a:p>
          <a:p>
            <a:pPr marL="174708" indent="-174708" rtl="0">
              <a:buFont typeface="Arial" panose="020B0604020202020204" pitchFamily="34" charset="0"/>
              <a:buChar char="•"/>
            </a:pPr>
            <a:r>
              <a:rPr lang="es" dirty="0">
                <a:solidFill>
                  <a:schemeClr val="tx1"/>
                </a:solidFill>
              </a:rPr>
              <a:t>Imaginemos que este es un bebé que se va a la cama con una botella de leche o de fórmula y succiona de la botella hasta quedarse dormido y cada vez que despierta durante la noche</a:t>
            </a:r>
            <a:r>
              <a:rPr lang="es" b="0" dirty="0">
                <a:solidFill>
                  <a:schemeClr val="tx1"/>
                </a:solidFill>
              </a:rPr>
              <a:t>. </a:t>
            </a:r>
            <a:r>
              <a:rPr lang="es" b="0" i="1" dirty="0">
                <a:solidFill>
                  <a:schemeClr val="tx1"/>
                </a:solidFill>
              </a:rPr>
              <a:t>(Agregue más bicarbonato de sodio y vinagre en el jarrón un par de veces)</a:t>
            </a:r>
          </a:p>
          <a:p>
            <a:pPr marL="174708" indent="-174708" rtl="0">
              <a:buFont typeface="Arial" panose="020B0604020202020204" pitchFamily="34" charset="0"/>
              <a:buChar char="•"/>
            </a:pPr>
            <a:r>
              <a:rPr lang="es" dirty="0">
                <a:solidFill>
                  <a:schemeClr val="tx1"/>
                </a:solidFill>
              </a:rPr>
              <a:t>Cada vez que el bebé toma más leche, hay 20 minutos más de ácido. </a:t>
            </a:r>
          </a:p>
          <a:p>
            <a:pPr marL="174708" indent="-174708" rtl="0">
              <a:buFont typeface="Arial" panose="020B0604020202020204" pitchFamily="34" charset="0"/>
              <a:buChar char="•"/>
            </a:pPr>
            <a:r>
              <a:rPr lang="es" dirty="0">
                <a:solidFill>
                  <a:schemeClr val="tx1"/>
                </a:solidFill>
              </a:rPr>
              <a:t>Cuando esta situación es repetitiva, los dientes de leche terminan reposados en ácido toda la noche. </a:t>
            </a:r>
            <a:r>
              <a:rPr lang="es" strike="noStrike" dirty="0">
                <a:solidFill>
                  <a:schemeClr val="tx1"/>
                </a:solidFill>
              </a:rPr>
              <a:t>De esta forma, se debilitan, se ablandan y se hacen más susceptibles a las caries.</a:t>
            </a:r>
          </a:p>
          <a:p>
            <a:pPr marL="174708" indent="-174708" defTabSz="931774" rtl="0">
              <a:buFont typeface="Arial" panose="020B0604020202020204" pitchFamily="34" charset="0"/>
              <a:buChar char="•"/>
              <a:defRPr/>
            </a:pPr>
            <a:r>
              <a:rPr lang="es" dirty="0">
                <a:solidFill>
                  <a:schemeClr val="tx1"/>
                </a:solidFill>
              </a:rPr>
              <a:t>Así es como los niños desarrollan caries. Y lo mismo sucede con los dientes permanentes cuando bebemos con frecuencia bebidas azucaradas como jugos, bebidas lácteas o gaseosas, o cuando comemos o masticamos galletas, cereal u otros carbohidratos constantemente durante el día. </a:t>
            </a:r>
          </a:p>
          <a:p>
            <a:pPr defTabSz="931774" rtl="0">
              <a:defRPr/>
            </a:pPr>
            <a:endParaRPr lang="en-US" dirty="0">
              <a:solidFill>
                <a:schemeClr val="tx1"/>
              </a:solidFill>
            </a:endParaRPr>
          </a:p>
          <a:p>
            <a:pPr marL="174708" indent="-174708" rtl="0">
              <a:buFont typeface="Arial" panose="020B0604020202020204" pitchFamily="34" charset="0"/>
              <a:buChar char="•"/>
            </a:pPr>
            <a:r>
              <a:rPr lang="es" dirty="0">
                <a:solidFill>
                  <a:schemeClr val="tx1"/>
                </a:solidFill>
              </a:rPr>
              <a:t>Cuando comemos alimentos y bocadillos programados con regularidad, la saliva fluye en nuestros dientes y les da tiempo de reposar y repararse. Esto puede fortalecerlos y re-endurecerlos. </a:t>
            </a:r>
          </a:p>
          <a:p>
            <a:pPr rtl="0"/>
            <a:r>
              <a:rPr lang="es" b="1" dirty="0">
                <a:solidFill>
                  <a:schemeClr val="tx1"/>
                </a:solidFill>
              </a:rPr>
              <a:t> BAJO  “PODEMOS PREVENIR LAS CARIES” </a:t>
            </a:r>
            <a:endParaRPr lang="en-US" b="1" dirty="0" smtClean="0">
              <a:solidFill>
                <a:schemeClr val="tx1"/>
              </a:solidFill>
            </a:endParaRPr>
          </a:p>
          <a:p>
            <a:pPr defTabSz="931774" rtl="0">
              <a:defRPr/>
            </a:pPr>
            <a:r>
              <a:rPr lang="es" b="1" dirty="0">
                <a:solidFill>
                  <a:schemeClr val="tx1"/>
                </a:solidFill>
              </a:rPr>
              <a:t>AGREGUE: “REPOSE Y REPARE ENTRE ALIMENTOS/BEBIDAS”</a:t>
            </a:r>
            <a:endParaRPr lang="en-US" b="1" dirty="0">
              <a:solidFill>
                <a:schemeClr val="tx1"/>
              </a:solidFill>
            </a:endParaRP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12</a:t>
            </a:fld>
            <a:endParaRPr lang="en-US" dirty="0"/>
          </a:p>
        </p:txBody>
      </p:sp>
    </p:spTree>
    <p:extLst>
      <p:ext uri="{BB962C8B-B14F-4D97-AF65-F5344CB8AC3E}">
        <p14:creationId xmlns:p14="http://schemas.microsoft.com/office/powerpoint/2010/main" val="3148327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a:solidFill>
                  <a:schemeClr val="tx1"/>
                </a:solidFill>
              </a:rPr>
              <a:t>Muestre ejemplos de caries dentales:</a:t>
            </a:r>
          </a:p>
          <a:p>
            <a:pPr lvl="0" rtl="0"/>
            <a:endParaRPr lang="en-US" b="1" dirty="0" smtClean="0">
              <a:solidFill>
                <a:schemeClr val="tx1"/>
              </a:solidFill>
            </a:endParaRPr>
          </a:p>
          <a:p>
            <a:r>
              <a:rPr lang="es" b="0">
                <a:solidFill>
                  <a:schemeClr val="tx1"/>
                </a:solidFill>
              </a:rPr>
              <a:t>Las caries dentales</a:t>
            </a:r>
            <a:r>
              <a:rPr lang="es">
                <a:solidFill>
                  <a:schemeClr val="tx1"/>
                </a:solidFill>
              </a:rPr>
              <a:t> son una enfermedad progresiva. Las áreas débiles/blandas seguirán empeorando si no se hace nada.  </a:t>
            </a:r>
          </a:p>
          <a:p>
            <a:pPr lvl="0" rtl="0"/>
            <a:r>
              <a:rPr lang="es">
                <a:solidFill>
                  <a:schemeClr val="tx1"/>
                </a:solidFill>
              </a:rPr>
              <a:t>Esperar NO es un buen consejo cuando se trata de los dientes. Si se detectan caries en etapas iniciales, pueden curarse o revertirse. </a:t>
            </a:r>
          </a:p>
          <a:p>
            <a:pPr lvl="0" rtl="0"/>
            <a:r>
              <a:rPr lang="es">
                <a:solidFill>
                  <a:schemeClr val="tx1"/>
                </a:solidFill>
              </a:rPr>
              <a:t>En esta foto, pueden ver las etapas iniciales de las caries como, las manchas blancas y cafés, y caries más avanzadas, como las manchas negras.</a:t>
            </a:r>
          </a:p>
          <a:p>
            <a:pPr lvl="0" rtl="0"/>
            <a:endParaRPr lang="en-US" dirty="0" smtClean="0">
              <a:solidFill>
                <a:schemeClr val="tx1"/>
              </a:solidFill>
            </a:endParaRPr>
          </a:p>
          <a:p>
            <a:pPr lvl="0" rtl="0"/>
            <a:r>
              <a:rPr lang="es">
                <a:solidFill>
                  <a:schemeClr val="tx1"/>
                </a:solidFill>
              </a:rPr>
              <a:t>Cuando las caries progresan hacia el centro del diente, la pulpa, las infecciones llamadas abscesos son comunes.</a:t>
            </a:r>
          </a:p>
          <a:p>
            <a:pPr lvl="0" rtl="0">
              <a:buFontTx/>
              <a:buChar char="-"/>
            </a:pPr>
            <a:endParaRPr lang="en-US" b="1" dirty="0" smtClean="0">
              <a:solidFill>
                <a:schemeClr val="tx1"/>
              </a:solidFill>
            </a:endParaRP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13</a:t>
            </a:fld>
            <a:endParaRPr lang="en-US" dirty="0"/>
          </a:p>
        </p:txBody>
      </p:sp>
    </p:spTree>
    <p:extLst>
      <p:ext uri="{BB962C8B-B14F-4D97-AF65-F5344CB8AC3E}">
        <p14:creationId xmlns:p14="http://schemas.microsoft.com/office/powerpoint/2010/main" val="3616028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dirty="0">
                <a:solidFill>
                  <a:schemeClr val="tx1"/>
                </a:solidFill>
              </a:rPr>
              <a:t>Muestre un ejemplo de un absceso y describa qué acción se debe tomar: </a:t>
            </a:r>
            <a:endParaRPr lang="en-US" b="1" dirty="0" smtClean="0">
              <a:solidFill>
                <a:schemeClr val="tx1"/>
              </a:solidFill>
            </a:endParaRPr>
          </a:p>
          <a:p>
            <a:pPr lvl="0" rtl="0"/>
            <a:endParaRPr lang="en-US" dirty="0" smtClean="0">
              <a:solidFill>
                <a:schemeClr val="tx1"/>
              </a:solidFill>
            </a:endParaRPr>
          </a:p>
          <a:p>
            <a:pPr lvl="0" rtl="0"/>
            <a:r>
              <a:rPr lang="es" dirty="0">
                <a:solidFill>
                  <a:schemeClr val="tx1"/>
                </a:solidFill>
              </a:rPr>
              <a:t>Este niño tiene un diente con absceso que no ha recibido tratamiento.  La infección causó inflamación en su cara y empieza a expandirse hacia el ojo. Seguirá expandiéndose a otras partes del cuerpo, a menos que se inicie el tratamiento de inmediato, dentro de las siguientes 24 horas.</a:t>
            </a:r>
          </a:p>
          <a:p>
            <a:pPr lvl="0" rtl="0"/>
            <a:endParaRPr lang="en-US" dirty="0" smtClean="0">
              <a:solidFill>
                <a:schemeClr val="tx1"/>
              </a:solidFill>
            </a:endParaRPr>
          </a:p>
          <a:p>
            <a:pPr lvl="0" rtl="0"/>
            <a:r>
              <a:rPr lang="es" dirty="0">
                <a:solidFill>
                  <a:schemeClr val="tx1"/>
                </a:solidFill>
              </a:rPr>
              <a:t>Los niños y los adultos pueden enfermarse con tal gravedad de este tipo de infección que pueden morir. </a:t>
            </a:r>
            <a:endParaRPr lang="en-US" dirty="0" smtClean="0">
              <a:solidFill>
                <a:schemeClr val="tx1"/>
              </a:solidFill>
            </a:endParaRPr>
          </a:p>
          <a:p>
            <a:pPr lvl="0" rtl="0"/>
            <a:endParaRPr lang="en-US" b="0" dirty="0" smtClean="0">
              <a:solidFill>
                <a:schemeClr val="tx1"/>
              </a:solidFill>
            </a:endParaRPr>
          </a:p>
          <a:p>
            <a:pPr lvl="0" rtl="0"/>
            <a:r>
              <a:rPr lang="es" b="1" dirty="0">
                <a:solidFill>
                  <a:schemeClr val="tx1"/>
                </a:solidFill>
              </a:rPr>
              <a:t>Conversen y reporten en parejas:</a:t>
            </a:r>
            <a:endParaRPr lang="en-US" b="1" dirty="0" smtClean="0">
              <a:solidFill>
                <a:schemeClr val="tx1"/>
              </a:solidFill>
            </a:endParaRPr>
          </a:p>
          <a:p>
            <a:pPr lvl="0" rtl="0"/>
            <a:endParaRPr lang="en-US" dirty="0" smtClean="0">
              <a:solidFill>
                <a:schemeClr val="tx1"/>
              </a:solidFill>
            </a:endParaRPr>
          </a:p>
          <a:p>
            <a:pPr lvl="0" rtl="0"/>
            <a:r>
              <a:rPr lang="es" b="0" i="0" dirty="0">
                <a:solidFill>
                  <a:schemeClr val="tx1"/>
                </a:solidFill>
              </a:rPr>
              <a:t>Ahora que han escuchado los mensajes básicos de la salud bucal, analicen con un compañero las siguientes preguntas: ¿Qué fue nuevo para ustedes?  ¿Qué aprendieron? ¿Qué le sorprendió? En 5 minutos estén listos para compartir con el grupo.</a:t>
            </a:r>
            <a:endParaRPr lang="en-US" b="0" i="0" dirty="0" smtClean="0">
              <a:solidFill>
                <a:schemeClr val="tx1"/>
              </a:solidFill>
            </a:endParaRPr>
          </a:p>
          <a:p>
            <a:pPr lvl="0" rtl="0"/>
            <a:endParaRPr lang="en-US" sz="1800" dirty="0">
              <a:solidFill>
                <a:schemeClr val="tx1"/>
              </a:solidFill>
            </a:endParaRPr>
          </a:p>
          <a:p>
            <a:pPr lvl="0" rtl="0"/>
            <a:r>
              <a:rPr lang="es" i="1" dirty="0">
                <a:solidFill>
                  <a:schemeClr val="tx1"/>
                </a:solidFill>
              </a:rPr>
              <a:t>(Pregunte a uno o dos)</a:t>
            </a:r>
            <a:endParaRPr lang="en-US" i="1" dirty="0" smtClean="0">
              <a:solidFill>
                <a:schemeClr val="tx1"/>
              </a:solidFill>
            </a:endParaRPr>
          </a:p>
          <a:p>
            <a:pPr lvl="0" rtl="0"/>
            <a:endParaRPr lang="en-US" dirty="0" smtClean="0">
              <a:solidFill>
                <a:schemeClr val="tx1"/>
              </a:solidFill>
            </a:endParaRPr>
          </a:p>
          <a:p>
            <a:pPr lvl="0" rtl="0"/>
            <a:endParaRPr lang="en-US" dirty="0" smtClean="0">
              <a:solidFill>
                <a:schemeClr val="tx1"/>
              </a:solidFill>
            </a:endParaRPr>
          </a:p>
          <a:p>
            <a:pPr lvl="0" rtl="0"/>
            <a:endParaRPr lang="en-US" b="1" dirty="0" smtClean="0">
              <a:solidFill>
                <a:schemeClr val="tx1"/>
              </a:solidFill>
            </a:endParaRPr>
          </a:p>
          <a:p>
            <a:pPr rtl="0"/>
            <a:endParaRPr lang="en-US" dirty="0" smtClean="0">
              <a:solidFill>
                <a:schemeClr val="tx1"/>
              </a:solidFill>
            </a:endParaRP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14</a:t>
            </a:fld>
            <a:endParaRPr lang="en-US" dirty="0"/>
          </a:p>
        </p:txBody>
      </p:sp>
    </p:spTree>
    <p:extLst>
      <p:ext uri="{BB962C8B-B14F-4D97-AF65-F5344CB8AC3E}">
        <p14:creationId xmlns:p14="http://schemas.microsoft.com/office/powerpoint/2010/main" val="166363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i="1" dirty="0">
                <a:solidFill>
                  <a:schemeClr val="tx1"/>
                </a:solidFill>
              </a:rPr>
              <a:t>Para programas con bebés y niños pequeños</a:t>
            </a:r>
          </a:p>
          <a:p>
            <a:pPr lvl="0" rtl="0"/>
            <a:endParaRPr lang="en-US" b="1" i="0" dirty="0" smtClean="0">
              <a:solidFill>
                <a:schemeClr val="tx1"/>
              </a:solidFill>
            </a:endParaRPr>
          </a:p>
          <a:p>
            <a:pPr lvl="0" rtl="0"/>
            <a:r>
              <a:rPr lang="es" b="1" i="0" dirty="0">
                <a:solidFill>
                  <a:schemeClr val="tx1"/>
                </a:solidFill>
              </a:rPr>
              <a:t>Enfatice CFK para bebés y niños pequeños: </a:t>
            </a:r>
            <a:endParaRPr lang="en-US" b="1" i="0" dirty="0" smtClean="0">
              <a:solidFill>
                <a:schemeClr val="tx1"/>
              </a:solidFill>
            </a:endParaRPr>
          </a:p>
          <a:p>
            <a:pPr rtl="0"/>
            <a:r>
              <a:rPr lang="es" i="0" dirty="0">
                <a:solidFill>
                  <a:schemeClr val="tx1"/>
                </a:solidFill>
              </a:rPr>
              <a:t>Cada uno de los 5 </a:t>
            </a:r>
            <a:r>
              <a:rPr lang="en-US" i="0" dirty="0" err="1" smtClean="0">
                <a:solidFill>
                  <a:schemeClr val="tx1"/>
                </a:solidFill>
              </a:rPr>
              <a:t>e</a:t>
            </a:r>
            <a:r>
              <a:rPr lang="en-US" dirty="0" err="1" smtClean="0">
                <a:solidFill>
                  <a:schemeClr val="tx1"/>
                </a:solidFill>
              </a:rPr>
              <a:t>lementos</a:t>
            </a:r>
            <a:r>
              <a:rPr lang="en-US" dirty="0" smtClean="0">
                <a:solidFill>
                  <a:schemeClr val="tx1"/>
                </a:solidFill>
              </a:rPr>
              <a:t> </a:t>
            </a:r>
            <a:r>
              <a:rPr lang="es" i="0" dirty="0" smtClean="0">
                <a:solidFill>
                  <a:schemeClr val="tx1"/>
                </a:solidFill>
              </a:rPr>
              <a:t>básicos </a:t>
            </a:r>
            <a:r>
              <a:rPr lang="es" i="0" dirty="0">
                <a:solidFill>
                  <a:schemeClr val="tx1"/>
                </a:solidFill>
              </a:rPr>
              <a:t>incluye </a:t>
            </a:r>
            <a:r>
              <a:rPr lang="es" dirty="0">
                <a:solidFill>
                  <a:schemeClr val="tx1"/>
                </a:solidFill>
              </a:rPr>
              <a:t>una sección titulada “CFK para bebés y niños pequeños”.  Se encuentra justo debajo de </a:t>
            </a:r>
            <a:r>
              <a:rPr lang="en" i="1" dirty="0">
                <a:solidFill>
                  <a:schemeClr val="tx1"/>
                </a:solidFill>
              </a:rPr>
              <a:t>Bocados Grandes</a:t>
            </a:r>
            <a:r>
              <a:rPr lang="en" dirty="0">
                <a:solidFill>
                  <a:schemeClr val="tx1"/>
                </a:solidFill>
              </a:rPr>
              <a:t>.   </a:t>
            </a:r>
          </a:p>
          <a:p>
            <a:pPr rtl="0"/>
            <a:endParaRPr lang="en-US" dirty="0" smtClean="0">
              <a:solidFill>
                <a:schemeClr val="tx1"/>
              </a:solidFill>
            </a:endParaRPr>
          </a:p>
          <a:p>
            <a:pPr rtl="0"/>
            <a:r>
              <a:rPr lang="es" b="1" dirty="0">
                <a:solidFill>
                  <a:schemeClr val="tx1"/>
                </a:solidFill>
              </a:rPr>
              <a:t>CFK para bebés y niños pequeños está diseñado para:</a:t>
            </a:r>
          </a:p>
          <a:p>
            <a:pPr rtl="0"/>
            <a:r>
              <a:rPr lang="es" dirty="0">
                <a:solidFill>
                  <a:schemeClr val="tx1"/>
                </a:solidFill>
              </a:rPr>
              <a:t> 1) integrar conceptos y prácticas de salud bucal en las rutinas del salón de clases de bebés o niños pequeños;</a:t>
            </a:r>
          </a:p>
          <a:p>
            <a:pPr rtl="0"/>
            <a:r>
              <a:rPr lang="es" dirty="0">
                <a:solidFill>
                  <a:schemeClr val="tx1"/>
                </a:solidFill>
              </a:rPr>
              <a:t> 2) compartir información sobre salud bucal con las familias para que puedan practicar buenos hábitos de salud bucal en casa; y </a:t>
            </a:r>
          </a:p>
          <a:p>
            <a:pPr rtl="0"/>
            <a:r>
              <a:rPr lang="es" dirty="0">
                <a:solidFill>
                  <a:schemeClr val="tx1"/>
                </a:solidFill>
              </a:rPr>
              <a:t> 3) presentar los conceptos de salud bucal a los niños a edad temprana. </a:t>
            </a:r>
          </a:p>
          <a:p>
            <a:pPr rtl="0"/>
            <a:endParaRPr lang="en-US" baseline="0" dirty="0" smtClean="0">
              <a:solidFill>
                <a:schemeClr val="tx1"/>
              </a:solidFill>
            </a:endParaRPr>
          </a:p>
          <a:p>
            <a:pPr rtl="0"/>
            <a:r>
              <a:rPr lang="es" dirty="0">
                <a:solidFill>
                  <a:schemeClr val="tx1"/>
                </a:solidFill>
              </a:rPr>
              <a:t>Vayan a la página 14 para ver ideas de CFK para bebés y niños pequeños. Podrán ver que bajo el encabezado “Rutinas diarias” hay cosas que pueden hacer durante el cambio de pañales, la hora de alimentarlos y al jugar. </a:t>
            </a:r>
          </a:p>
          <a:p>
            <a:pPr lvl="0" rtl="0"/>
            <a:endParaRPr lang="en-US" dirty="0" smtClean="0">
              <a:solidFill>
                <a:schemeClr val="tx1"/>
              </a:solidFill>
            </a:endParaRPr>
          </a:p>
          <a:p>
            <a:pPr lvl="0" rtl="0"/>
            <a:r>
              <a:rPr lang="es" dirty="0">
                <a:solidFill>
                  <a:schemeClr val="tx1"/>
                </a:solidFill>
              </a:rPr>
              <a:t>En Actividades, observen el primer punto para ver cómo pueden usar papel de contacto con el lado adhesivo hacia arriba para empezar a hablar sobre el concepto de alimentos pegajosos, o “alimentos no saludables para los dientes”. </a:t>
            </a:r>
            <a:r>
              <a:rPr lang="es" i="1" dirty="0">
                <a:solidFill>
                  <a:schemeClr val="tx1"/>
                </a:solidFill>
              </a:rPr>
              <a:t>(pase el papel de contacto a todos los asistentes)</a:t>
            </a:r>
            <a:endParaRPr lang="en-US" dirty="0" smtClean="0">
              <a:solidFill>
                <a:schemeClr val="tx1"/>
              </a:solidFill>
            </a:endParaRPr>
          </a:p>
          <a:p>
            <a:pPr lvl="0" rtl="0"/>
            <a:r>
              <a:rPr lang="es" dirty="0">
                <a:solidFill>
                  <a:schemeClr val="tx1"/>
                </a:solidFill>
              </a:rPr>
              <a:t>Anoten dos formas de incorporar CFK en los salones de clases de bebés o niños pequeños (</a:t>
            </a:r>
            <a:r>
              <a:rPr lang="es" i="1" dirty="0">
                <a:solidFill>
                  <a:schemeClr val="tx1"/>
                </a:solidFill>
              </a:rPr>
              <a:t>pida a dos personas que trabajan con bebés o niños pequeños que compartan su opinión)</a:t>
            </a:r>
            <a:endParaRPr lang="en-US" dirty="0" smtClean="0">
              <a:solidFill>
                <a:schemeClr val="tx1"/>
              </a:solidFill>
            </a:endParaRPr>
          </a:p>
          <a:p>
            <a:pPr lvl="0" rtl="0"/>
            <a:r>
              <a:rPr lang="es" dirty="0">
                <a:solidFill>
                  <a:schemeClr val="tx1"/>
                </a:solidFill>
              </a:rPr>
              <a:t>Muchas de las actividades para niños mayores pueden adaptarse para bebés o niños pequeños. Las Lecciones para la Hora de Actividades en Círculo y los Centros de Aprendizaje apropiados para bebés o niños pequeños tienen un ícono de bebé y niño pequeño a un lado.  </a:t>
            </a: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15</a:t>
            </a:fld>
            <a:endParaRPr lang="en-US" dirty="0"/>
          </a:p>
        </p:txBody>
      </p:sp>
    </p:spTree>
    <p:extLst>
      <p:ext uri="{BB962C8B-B14F-4D97-AF65-F5344CB8AC3E}">
        <p14:creationId xmlns:p14="http://schemas.microsoft.com/office/powerpoint/2010/main" val="2331942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i="0" dirty="0">
                <a:solidFill>
                  <a:schemeClr val="tx1"/>
                </a:solidFill>
              </a:rPr>
              <a:t>Presente el </a:t>
            </a:r>
            <a:r>
              <a:rPr lang="es" b="1" i="0" dirty="0" smtClean="0">
                <a:solidFill>
                  <a:schemeClr val="tx1"/>
                </a:solidFill>
              </a:rPr>
              <a:t>Elemento Básico </a:t>
            </a:r>
            <a:r>
              <a:rPr lang="es" b="1" i="0" dirty="0">
                <a:solidFill>
                  <a:schemeClr val="tx1"/>
                </a:solidFill>
              </a:rPr>
              <a:t>N° 2: Agua para la sed - Tiempo total de la sección: 10 minutos</a:t>
            </a:r>
            <a:endParaRPr lang="en-US" b="1" i="0" dirty="0" smtClean="0">
              <a:solidFill>
                <a:schemeClr val="tx1"/>
              </a:solidFill>
            </a:endParaRPr>
          </a:p>
          <a:p>
            <a:pPr lvl="0" rtl="0"/>
            <a:endParaRPr lang="en-US" b="1" dirty="0" smtClean="0">
              <a:solidFill>
                <a:schemeClr val="tx1"/>
              </a:solidFill>
            </a:endParaRPr>
          </a:p>
          <a:p>
            <a:pPr lvl="0" rtl="0"/>
            <a:r>
              <a:rPr lang="es" b="1" dirty="0">
                <a:solidFill>
                  <a:schemeClr val="tx1"/>
                </a:solidFill>
              </a:rPr>
              <a:t>ESCRIBA “AGUA PRIMERO PARA LA SED”</a:t>
            </a:r>
          </a:p>
          <a:p>
            <a:pPr marL="174708" indent="-174708" rtl="0">
              <a:buFont typeface="Arial" panose="020B0604020202020204" pitchFamily="34" charset="0"/>
              <a:buChar char="•"/>
            </a:pPr>
            <a:r>
              <a:rPr lang="es" dirty="0">
                <a:solidFill>
                  <a:schemeClr val="tx1"/>
                </a:solidFill>
              </a:rPr>
              <a:t>El </a:t>
            </a:r>
            <a:r>
              <a:rPr lang="es" dirty="0" smtClean="0">
                <a:solidFill>
                  <a:schemeClr val="tx1"/>
                </a:solidFill>
              </a:rPr>
              <a:t>Elemento Básico </a:t>
            </a:r>
            <a:r>
              <a:rPr lang="es" dirty="0">
                <a:solidFill>
                  <a:schemeClr val="tx1"/>
                </a:solidFill>
              </a:rPr>
              <a:t>N° 2 es Agua primero para la sed.</a:t>
            </a:r>
          </a:p>
          <a:p>
            <a:pPr marL="174708" indent="-174708" rtl="0">
              <a:buFont typeface="Arial" panose="020B0604020202020204" pitchFamily="34" charset="0"/>
              <a:buChar char="•"/>
            </a:pPr>
            <a:r>
              <a:rPr lang="es" dirty="0">
                <a:solidFill>
                  <a:schemeClr val="tx1"/>
                </a:solidFill>
              </a:rPr>
              <a:t>Una de las razones detrás del aumento en las tasas de caries es que la gente toma bebidas azucaradas durante el día.  </a:t>
            </a:r>
          </a:p>
          <a:p>
            <a:pPr marL="174708" indent="-174708" rtl="0">
              <a:buFont typeface="Arial" panose="020B0604020202020204" pitchFamily="34" charset="0"/>
              <a:buChar char="•"/>
            </a:pPr>
            <a:r>
              <a:rPr lang="es" dirty="0">
                <a:solidFill>
                  <a:schemeClr val="tx1"/>
                </a:solidFill>
              </a:rPr>
              <a:t>En vez de sorber bebidas azucaradas, ¿por qué no elegir la única bebida que no solamente es saludable para el cuerpo, sino que además es excelente para los dientes? ¡El agua! Sale directo del grifo en casa. </a:t>
            </a:r>
          </a:p>
          <a:p>
            <a:pPr marL="174708" indent="-174708" rtl="0">
              <a:buFont typeface="Arial" panose="020B0604020202020204" pitchFamily="34" charset="0"/>
              <a:buChar char="•"/>
            </a:pPr>
            <a:r>
              <a:rPr lang="es" dirty="0">
                <a:solidFill>
                  <a:schemeClr val="tx1"/>
                </a:solidFill>
              </a:rPr>
              <a:t>En muchas comunidades, el agua del grifo tiene fluoruro, el cual ayuda a fortalecer los dientes y a hacerlos más resistentes contra las caries.</a:t>
            </a:r>
          </a:p>
          <a:p>
            <a:pPr marL="174708" indent="-174708" rtl="0">
              <a:buFont typeface="Arial" panose="020B0604020202020204" pitchFamily="34" charset="0"/>
              <a:buChar char="•"/>
            </a:pPr>
            <a:r>
              <a:rPr lang="es" dirty="0">
                <a:solidFill>
                  <a:schemeClr val="tx1"/>
                </a:solidFill>
              </a:rPr>
              <a:t>Recuerden: beban AGUA PRIMERO PARA LA SED. Reserven el jugo y las bebidas gaseosas para ocasiones especiales.</a:t>
            </a:r>
            <a:r>
              <a:rPr lang="en-US" dirty="0">
                <a:solidFill>
                  <a:schemeClr val="tx1"/>
                </a:solidFill>
              </a:rPr>
              <a:t/>
            </a:r>
            <a:br>
              <a:rPr lang="en-US" dirty="0">
                <a:solidFill>
                  <a:schemeClr val="tx1"/>
                </a:solidFill>
              </a:rPr>
            </a:br>
            <a:endParaRPr lang="en-US" dirty="0">
              <a:solidFill>
                <a:schemeClr val="tx1"/>
              </a:solidFill>
            </a:endParaRPr>
          </a:p>
          <a:p>
            <a:pPr rtl="0"/>
            <a:r>
              <a:rPr lang="es" i="1" dirty="0">
                <a:solidFill>
                  <a:schemeClr val="tx1"/>
                </a:solidFill>
              </a:rPr>
              <a:t>(Nota: Es posible que algunas familias hayan crecido en lugares donde no era seguro beber agua del grifo; recuérdenles que es seguro beber el agua del grifo en los Estados Unidos.) </a:t>
            </a:r>
          </a:p>
          <a:p>
            <a:pPr lvl="0" rtl="0"/>
            <a:r>
              <a:rPr lang="es" sz="1100" dirty="0">
                <a:solidFill>
                  <a:schemeClr val="tx1"/>
                </a:solidFill>
              </a:rPr>
              <a:t> </a:t>
            </a:r>
          </a:p>
          <a:p>
            <a:pPr lvl="0" rtl="0"/>
            <a:endParaRPr lang="en-US" dirty="0" smtClean="0">
              <a:solidFill>
                <a:schemeClr val="tx1"/>
              </a:solidFill>
            </a:endParaRPr>
          </a:p>
          <a:p>
            <a:pPr lvl="0" rtl="0"/>
            <a:r>
              <a:rPr lang="es" dirty="0">
                <a:solidFill>
                  <a:schemeClr val="tx1"/>
                </a:solidFill>
              </a:rPr>
              <a:t>	</a:t>
            </a: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16</a:t>
            </a:fld>
            <a:endParaRPr lang="en-US" dirty="0"/>
          </a:p>
        </p:txBody>
      </p:sp>
    </p:spTree>
    <p:extLst>
      <p:ext uri="{BB962C8B-B14F-4D97-AF65-F5344CB8AC3E}">
        <p14:creationId xmlns:p14="http://schemas.microsoft.com/office/powerpoint/2010/main" val="324120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a:solidFill>
                  <a:schemeClr val="tx1"/>
                </a:solidFill>
              </a:rPr>
              <a:t>Muestre/explique el propósito de los folletos de práctica para los padres: </a:t>
            </a:r>
            <a:endParaRPr lang="en-US" b="1" dirty="0" smtClean="0">
              <a:solidFill>
                <a:schemeClr val="tx1"/>
              </a:solidFill>
            </a:endParaRPr>
          </a:p>
          <a:p>
            <a:pPr lvl="0" rtl="0"/>
            <a:endParaRPr lang="en-US" dirty="0" smtClean="0">
              <a:solidFill>
                <a:schemeClr val="tx1"/>
              </a:solidFill>
            </a:endParaRPr>
          </a:p>
          <a:p>
            <a:pPr marL="174708" indent="-174708" rtl="0">
              <a:buFont typeface="Arial" panose="020B0604020202020204" pitchFamily="34" charset="0"/>
              <a:buChar char="•"/>
            </a:pPr>
            <a:r>
              <a:rPr lang="es">
                <a:solidFill>
                  <a:schemeClr val="tx1"/>
                </a:solidFill>
              </a:rPr>
              <a:t>Los niños no controlan muchas de las decisiones sobre su salud, así que es fundamental comunicarse con los padres. </a:t>
            </a:r>
          </a:p>
          <a:p>
            <a:pPr marL="174708" indent="-174708" rtl="0">
              <a:buFont typeface="Arial" panose="020B0604020202020204" pitchFamily="34" charset="0"/>
              <a:buChar char="•"/>
            </a:pPr>
            <a:r>
              <a:rPr lang="es">
                <a:solidFill>
                  <a:schemeClr val="tx1"/>
                </a:solidFill>
              </a:rPr>
              <a:t>Tomen un minuto para ver los materiales de práctica para los padres en esta sección, página  44. Proporcionan </a:t>
            </a:r>
            <a:r>
              <a:rPr lang="es" b="1">
                <a:solidFill>
                  <a:schemeClr val="tx1"/>
                </a:solidFill>
              </a:rPr>
              <a:t>información a los </a:t>
            </a:r>
            <a:r>
              <a:rPr lang="es">
                <a:solidFill>
                  <a:schemeClr val="tx1"/>
                </a:solidFill>
              </a:rPr>
              <a:t>padres y luego les </a:t>
            </a:r>
            <a:r>
              <a:rPr lang="es" b="1">
                <a:solidFill>
                  <a:schemeClr val="tx1"/>
                </a:solidFill>
              </a:rPr>
              <a:t>invitan a interactuar con sus niños</a:t>
            </a:r>
            <a:r>
              <a:rPr lang="es">
                <a:solidFill>
                  <a:schemeClr val="tx1"/>
                </a:solidFill>
              </a:rPr>
              <a:t> ya sea hablando o haciendo cosas juntos. </a:t>
            </a:r>
          </a:p>
          <a:p>
            <a:pPr marL="174708" indent="-174708" rtl="0">
              <a:buFont typeface="Arial" panose="020B0604020202020204" pitchFamily="34" charset="0"/>
              <a:buChar char="•"/>
            </a:pPr>
            <a:r>
              <a:rPr lang="es">
                <a:solidFill>
                  <a:schemeClr val="tx1"/>
                </a:solidFill>
              </a:rPr>
              <a:t>Refuerzan lo que ustedes hacen en los salones de clases; compartan con los padres los días que usen CFK en el salón de clases. </a:t>
            </a:r>
            <a:endParaRPr lang="en-US" dirty="0" smtClean="0">
              <a:solidFill>
                <a:schemeClr val="tx1"/>
              </a:solidFill>
            </a:endParaRPr>
          </a:p>
          <a:p>
            <a:pPr marL="174708" indent="-174708" rtl="0">
              <a:buFont typeface="Arial" panose="020B0604020202020204" pitchFamily="34" charset="0"/>
              <a:buChar char="•"/>
            </a:pPr>
            <a:r>
              <a:rPr lang="es">
                <a:solidFill>
                  <a:schemeClr val="tx1"/>
                </a:solidFill>
              </a:rPr>
              <a:t>Cada página tiene un </a:t>
            </a:r>
            <a:r>
              <a:rPr lang="es" b="1">
                <a:solidFill>
                  <a:schemeClr val="tx1"/>
                </a:solidFill>
              </a:rPr>
              <a:t>Reto para una Boca Sana.</a:t>
            </a:r>
            <a:r>
              <a:rPr lang="es">
                <a:solidFill>
                  <a:schemeClr val="tx1"/>
                </a:solidFill>
              </a:rPr>
              <a:t>  Las familias pueden hacer un compromiso con los dientes sanos eligiendo una de las opciones para intentar.  Este desafía a los padres a servir agua en vez de bebidas azucaradas.  Este folleto incluye una tabla que las familias pueden cortar y colgar en casa.  </a:t>
            </a:r>
          </a:p>
          <a:p>
            <a:pPr marL="174708" indent="-174708" rtl="0">
              <a:buFont typeface="Arial" panose="020B0604020202020204" pitchFamily="34" charset="0"/>
              <a:buChar char="•"/>
            </a:pPr>
            <a:endParaRPr lang="en-US" dirty="0" smtClean="0">
              <a:solidFill>
                <a:schemeClr val="tx1"/>
              </a:solidFill>
            </a:endParaRP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17</a:t>
            </a:fld>
            <a:endParaRPr lang="en-US" dirty="0"/>
          </a:p>
        </p:txBody>
      </p:sp>
    </p:spTree>
    <p:extLst>
      <p:ext uri="{BB962C8B-B14F-4D97-AF65-F5344CB8AC3E}">
        <p14:creationId xmlns:p14="http://schemas.microsoft.com/office/powerpoint/2010/main" val="663012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defTabSz="931774" rtl="0">
              <a:defRPr/>
            </a:pPr>
            <a:r>
              <a:rPr lang="es" b="1" dirty="0">
                <a:solidFill>
                  <a:schemeClr val="tx1"/>
                </a:solidFill>
              </a:rPr>
              <a:t>Analicen cómo promover CFK a lo largo del día en las prácticas y rutinas del salón de clases: </a:t>
            </a:r>
            <a:endParaRPr lang="en-US" b="1" dirty="0" smtClean="0">
              <a:solidFill>
                <a:schemeClr val="tx1"/>
              </a:solidFill>
            </a:endParaRPr>
          </a:p>
          <a:p>
            <a:pPr marL="174708" indent="-174708" defTabSz="931774" rtl="0">
              <a:buFont typeface="Arial" panose="020B0604020202020204" pitchFamily="34" charset="0"/>
              <a:buChar char="•"/>
              <a:defRPr/>
            </a:pPr>
            <a:r>
              <a:rPr lang="es" dirty="0">
                <a:solidFill>
                  <a:schemeClr val="tx1"/>
                </a:solidFill>
              </a:rPr>
              <a:t>Hablemos de cómo integrar CFK en las prácticas y rutinas del salón de clases.  </a:t>
            </a:r>
          </a:p>
          <a:p>
            <a:pPr marL="174708" indent="-174708" defTabSz="931774" rtl="0">
              <a:buFont typeface="Arial" panose="020B0604020202020204" pitchFamily="34" charset="0"/>
              <a:buChar char="•"/>
              <a:defRPr/>
            </a:pPr>
            <a:r>
              <a:rPr lang="es" dirty="0">
                <a:solidFill>
                  <a:schemeClr val="tx1"/>
                </a:solidFill>
              </a:rPr>
              <a:t>El mayor impacto ocurre cuando el entorno respalda la salud bucal. Hay muchas veces durante el día en que los mensajes de CFK pueden incorporarse en otros temas e integrarse a las rutinas diarias. </a:t>
            </a:r>
          </a:p>
          <a:p>
            <a:pPr marL="174708" indent="-174708" defTabSz="931774" rtl="0">
              <a:buFont typeface="Arial" panose="020B0604020202020204" pitchFamily="34" charset="0"/>
              <a:buChar char="•"/>
              <a:defRPr/>
            </a:pPr>
            <a:r>
              <a:rPr lang="es" b="0" i="0" dirty="0">
                <a:solidFill>
                  <a:schemeClr val="tx1"/>
                </a:solidFill>
              </a:rPr>
              <a:t>Cada </a:t>
            </a:r>
            <a:r>
              <a:rPr lang="en-US" dirty="0" smtClean="0">
                <a:solidFill>
                  <a:schemeClr val="tx1"/>
                </a:solidFill>
              </a:rPr>
              <a:t>Elemento </a:t>
            </a:r>
            <a:r>
              <a:rPr lang="es" b="0" i="0" dirty="0" smtClean="0">
                <a:solidFill>
                  <a:schemeClr val="tx1"/>
                </a:solidFill>
              </a:rPr>
              <a:t>Básico </a:t>
            </a:r>
            <a:r>
              <a:rPr lang="es" b="0" i="0" dirty="0">
                <a:solidFill>
                  <a:schemeClr val="tx1"/>
                </a:solidFill>
              </a:rPr>
              <a:t>de la Salud Bucal le da algunas ideas llamadas "CFK a lo largo del </a:t>
            </a:r>
            <a:r>
              <a:rPr lang="es" b="0" i="0" dirty="0" smtClean="0">
                <a:solidFill>
                  <a:schemeClr val="tx1"/>
                </a:solidFill>
              </a:rPr>
              <a:t>día".</a:t>
            </a:r>
            <a:endParaRPr lang="es" b="0" i="0" dirty="0">
              <a:solidFill>
                <a:schemeClr val="tx1"/>
              </a:solidFill>
            </a:endParaRPr>
          </a:p>
          <a:p>
            <a:pPr defTabSz="931774" rtl="0">
              <a:defRPr/>
            </a:pPr>
            <a:endParaRPr lang="en-US" b="0" i="0" dirty="0" smtClean="0">
              <a:solidFill>
                <a:schemeClr val="tx1"/>
              </a:solidFill>
            </a:endParaRPr>
          </a:p>
          <a:p>
            <a:pPr defTabSz="931774" rtl="0">
              <a:defRPr/>
            </a:pPr>
            <a:r>
              <a:rPr lang="es" b="1" i="0" dirty="0">
                <a:solidFill>
                  <a:schemeClr val="tx1"/>
                </a:solidFill>
              </a:rPr>
              <a:t>Muestre cómo incorporar una canción de CFK en transiciones: </a:t>
            </a:r>
            <a:endParaRPr lang="en-US" b="1" i="0" dirty="0" smtClean="0">
              <a:solidFill>
                <a:schemeClr val="tx1"/>
              </a:solidFill>
            </a:endParaRPr>
          </a:p>
          <a:p>
            <a:pPr marL="174708" indent="-174708" defTabSz="931774" rtl="0">
              <a:buFont typeface="Arial" panose="020B0604020202020204" pitchFamily="34" charset="0"/>
              <a:buChar char="•"/>
              <a:defRPr/>
            </a:pPr>
            <a:r>
              <a:rPr lang="es" b="0" i="0" dirty="0">
                <a:solidFill>
                  <a:schemeClr val="tx1"/>
                </a:solidFill>
              </a:rPr>
              <a:t>¿Qué tal excusar a sus niños de la Hora de Actividades en Círculo para ir a su siguiente actividad usando una canción sobre beber agua? Finjamos que la  Hora de Actividades en Círculo se terminó. ¡Mientras canto su nombre, beban un vaso de agua!  </a:t>
            </a:r>
            <a:r>
              <a:rPr lang="es" b="0" i="1" dirty="0">
                <a:solidFill>
                  <a:schemeClr val="tx1"/>
                </a:solidFill>
              </a:rPr>
              <a:t>(dependiendo del tamaño y de la familiaridad del grupo, ponga agua y vasos en cada mesa o haga la demostración vertiendo un vaso de agua para las personas al frente)</a:t>
            </a:r>
            <a:r>
              <a:rPr lang="es" b="0" i="0" dirty="0">
                <a:solidFill>
                  <a:schemeClr val="tx1"/>
                </a:solidFill>
              </a:rPr>
              <a:t>. </a:t>
            </a:r>
          </a:p>
          <a:p>
            <a:pPr defTabSz="931774" rtl="0">
              <a:defRPr/>
            </a:pPr>
            <a:endParaRPr lang="en-US" dirty="0" smtClean="0">
              <a:solidFill>
                <a:schemeClr val="tx1"/>
              </a:solidFill>
            </a:endParaRPr>
          </a:p>
          <a:p>
            <a:pPr lvl="0" rtl="0"/>
            <a:r>
              <a:rPr lang="es" i="1" dirty="0">
                <a:solidFill>
                  <a:schemeClr val="tx1"/>
                </a:solidFill>
              </a:rPr>
              <a:t>[Nombre del niño] y [nombre del niño] están bebiendo agua,</a:t>
            </a:r>
            <a:r>
              <a:rPr lang="es" dirty="0">
                <a:solidFill>
                  <a:schemeClr val="tx1"/>
                </a:solidFill>
              </a:rPr>
              <a:t> </a:t>
            </a:r>
          </a:p>
          <a:p>
            <a:pPr lvl="0" rtl="0"/>
            <a:r>
              <a:rPr lang="es" i="1" dirty="0">
                <a:solidFill>
                  <a:schemeClr val="tx1"/>
                </a:solidFill>
              </a:rPr>
              <a:t>bebe toda el agua, bebe toda el agua.</a:t>
            </a:r>
            <a:r>
              <a:rPr lang="es" dirty="0">
                <a:solidFill>
                  <a:schemeClr val="tx1"/>
                </a:solidFill>
              </a:rPr>
              <a:t> </a:t>
            </a:r>
          </a:p>
          <a:p>
            <a:pPr lvl="0" rtl="0"/>
            <a:r>
              <a:rPr lang="es" i="1" dirty="0">
                <a:solidFill>
                  <a:schemeClr val="tx1"/>
                </a:solidFill>
              </a:rPr>
              <a:t>[Nombre del niño] y [nombre del niño] están bebiendo agua, glu, glu, glu, glu,</a:t>
            </a:r>
            <a:r>
              <a:rPr lang="es" dirty="0">
                <a:solidFill>
                  <a:schemeClr val="tx1"/>
                </a:solidFill>
              </a:rPr>
              <a:t> </a:t>
            </a:r>
            <a:endParaRPr lang="en-US" b="1" dirty="0" smtClean="0">
              <a:solidFill>
                <a:schemeClr val="tx1"/>
              </a:solidFill>
            </a:endParaRPr>
          </a:p>
          <a:p>
            <a:pPr lvl="0" rtl="0"/>
            <a:r>
              <a:rPr lang="es" b="1" i="1" dirty="0">
                <a:solidFill>
                  <a:schemeClr val="tx1"/>
                </a:solidFill>
              </a:rPr>
              <a:t>¡Ahhhhh! </a:t>
            </a:r>
            <a:r>
              <a:rPr lang="es" b="1" i="0" dirty="0">
                <a:solidFill>
                  <a:schemeClr val="tx1"/>
                </a:solidFill>
              </a:rPr>
              <a:t> </a:t>
            </a:r>
          </a:p>
          <a:p>
            <a:pPr lvl="0" rtl="0"/>
            <a:endParaRPr lang="en-US" b="1" i="0" dirty="0" smtClean="0">
              <a:solidFill>
                <a:schemeClr val="tx1"/>
              </a:solidFill>
            </a:endParaRPr>
          </a:p>
          <a:p>
            <a:pPr lvl="0" rtl="0"/>
            <a:r>
              <a:rPr lang="es" b="1" i="0" dirty="0">
                <a:solidFill>
                  <a:schemeClr val="tx1"/>
                </a:solidFill>
              </a:rPr>
              <a:t>Compartir en parejas: Los compañeros hacen una lista de formas de promover el agua en sus salones de clases: 8 minutos</a:t>
            </a:r>
            <a:endParaRPr lang="en-US" b="1" i="0" dirty="0" smtClean="0">
              <a:solidFill>
                <a:schemeClr val="tx1"/>
              </a:solidFill>
            </a:endParaRPr>
          </a:p>
          <a:p>
            <a:pPr marL="174708" indent="-174708" rtl="0">
              <a:buFont typeface="Arial" panose="020B0604020202020204" pitchFamily="34" charset="0"/>
              <a:buChar char="•"/>
            </a:pPr>
            <a:r>
              <a:rPr lang="es" b="0" i="0" dirty="0">
                <a:solidFill>
                  <a:schemeClr val="tx1"/>
                </a:solidFill>
              </a:rPr>
              <a:t>Trabajen con un compañero diferente </a:t>
            </a:r>
            <a:r>
              <a:rPr lang="es" b="0" i="1" dirty="0">
                <a:solidFill>
                  <a:schemeClr val="tx1"/>
                </a:solidFill>
              </a:rPr>
              <a:t>(o en grupos pequeños)</a:t>
            </a:r>
            <a:r>
              <a:rPr lang="es" b="0" i="0" dirty="0">
                <a:solidFill>
                  <a:schemeClr val="tx1"/>
                </a:solidFill>
              </a:rPr>
              <a:t> para hacer una lista de ideas prácticas que usarían en un salón de clases para que los niños tomen agua en vez de bebidas azucaradas. </a:t>
            </a:r>
          </a:p>
          <a:p>
            <a:pPr marL="174708" indent="-174708" rtl="0">
              <a:buFont typeface="Arial" panose="020B0604020202020204" pitchFamily="34" charset="0"/>
              <a:buChar char="•"/>
            </a:pPr>
            <a:r>
              <a:rPr lang="es" b="0" i="0" dirty="0">
                <a:solidFill>
                  <a:schemeClr val="tx1"/>
                </a:solidFill>
              </a:rPr>
              <a:t>Pida a los grupos que compartan sus ideas. </a:t>
            </a:r>
            <a:endParaRPr lang="en-US" b="1" dirty="0" smtClean="0">
              <a:solidFill>
                <a:schemeClr val="tx1"/>
              </a:solidFill>
            </a:endParaRP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18</a:t>
            </a:fld>
            <a:endParaRPr lang="en-US" dirty="0"/>
          </a:p>
        </p:txBody>
      </p:sp>
    </p:spTree>
    <p:extLst>
      <p:ext uri="{BB962C8B-B14F-4D97-AF65-F5344CB8AC3E}">
        <p14:creationId xmlns:p14="http://schemas.microsoft.com/office/powerpoint/2010/main" val="591308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dirty="0">
                <a:solidFill>
                  <a:schemeClr val="tx1"/>
                </a:solidFill>
              </a:rPr>
              <a:t>Presente el </a:t>
            </a:r>
            <a:r>
              <a:rPr lang="es" b="1" dirty="0" smtClean="0">
                <a:solidFill>
                  <a:schemeClr val="tx1"/>
                </a:solidFill>
              </a:rPr>
              <a:t>Elemento Básico </a:t>
            </a:r>
            <a:r>
              <a:rPr lang="es" b="1" dirty="0">
                <a:solidFill>
                  <a:schemeClr val="tx1"/>
                </a:solidFill>
              </a:rPr>
              <a:t>N° 3: Alimentos saludables para los dientes -</a:t>
            </a:r>
            <a:r>
              <a:rPr lang="es" b="1" i="0" dirty="0">
                <a:solidFill>
                  <a:schemeClr val="tx1"/>
                </a:solidFill>
              </a:rPr>
              <a:t>Tiempo total de la sección: 10 minutos</a:t>
            </a:r>
            <a:endParaRPr lang="en-US" b="1" i="0" dirty="0" smtClean="0">
              <a:solidFill>
                <a:schemeClr val="tx1"/>
              </a:solidFill>
            </a:endParaRPr>
          </a:p>
          <a:p>
            <a:pPr lvl="0" rtl="0"/>
            <a:endParaRPr lang="en-US" b="1" dirty="0" smtClean="0">
              <a:solidFill>
                <a:schemeClr val="tx1"/>
              </a:solidFill>
            </a:endParaRPr>
          </a:p>
          <a:p>
            <a:pPr lvl="0" rtl="0"/>
            <a:r>
              <a:rPr lang="es" b="1" dirty="0">
                <a:solidFill>
                  <a:schemeClr val="tx1"/>
                </a:solidFill>
              </a:rPr>
              <a:t>ESCRIBA:  “COMA ALIMENTOS SALUDABLES PARA LOS DIENTES”</a:t>
            </a:r>
          </a:p>
          <a:p>
            <a:pPr lvl="0" rtl="0"/>
            <a:endParaRPr lang="en-US" dirty="0" smtClean="0">
              <a:solidFill>
                <a:schemeClr val="tx1"/>
              </a:solidFill>
            </a:endParaRPr>
          </a:p>
          <a:p>
            <a:pPr marL="174708" indent="-174708" rtl="0">
              <a:buFont typeface="Arial" panose="020B0604020202020204" pitchFamily="34" charset="0"/>
              <a:buChar char="•"/>
            </a:pPr>
            <a:r>
              <a:rPr lang="es" dirty="0">
                <a:solidFill>
                  <a:schemeClr val="tx1"/>
                </a:solidFill>
              </a:rPr>
              <a:t>El centro de aprendizaje comida + gérmenes = ataque de ácido demostró que LA FRECUENCIA con la que comemos aumenta nuestro riesgo de desarrollar caries.</a:t>
            </a:r>
          </a:p>
          <a:p>
            <a:pPr marL="174708" indent="-174708" rtl="0">
              <a:buFont typeface="Arial" panose="020B0604020202020204" pitchFamily="34" charset="0"/>
              <a:buChar char="•"/>
            </a:pPr>
            <a:endParaRPr lang="en-US" dirty="0" smtClean="0">
              <a:solidFill>
                <a:schemeClr val="tx1"/>
              </a:solidFill>
            </a:endParaRPr>
          </a:p>
          <a:p>
            <a:pPr marL="174708" indent="-174708" defTabSz="931774" rtl="0">
              <a:buFont typeface="Arial" panose="020B0604020202020204" pitchFamily="34" charset="0"/>
              <a:buChar char="•"/>
              <a:defRPr/>
            </a:pPr>
            <a:r>
              <a:rPr lang="es" dirty="0">
                <a:solidFill>
                  <a:schemeClr val="tx1"/>
                </a:solidFill>
              </a:rPr>
              <a:t>LO QUE COMEMOS: elegir alimentos y bebidas saludables para los dientes </a:t>
            </a:r>
          </a:p>
          <a:p>
            <a:pPr marL="0" indent="0" defTabSz="931774" rtl="0">
              <a:buFont typeface="Arial" panose="020B0604020202020204" pitchFamily="34" charset="0"/>
              <a:buNone/>
              <a:defRPr/>
            </a:pPr>
            <a:r>
              <a:rPr lang="es" dirty="0">
                <a:solidFill>
                  <a:schemeClr val="tx1"/>
                </a:solidFill>
              </a:rPr>
              <a:t>    PUEDE REDUCIR SIGNIFICATIVAMENTE el riesgo de desarrollar caries. </a:t>
            </a:r>
          </a:p>
          <a:p>
            <a:pPr marL="174708" indent="-174708" rtl="0">
              <a:buFont typeface="Arial" panose="020B0604020202020204" pitchFamily="34" charset="0"/>
              <a:buChar char="•"/>
            </a:pPr>
            <a:endParaRPr lang="en-US" dirty="0" smtClean="0">
              <a:solidFill>
                <a:schemeClr val="tx1"/>
              </a:solidFill>
            </a:endParaRPr>
          </a:p>
          <a:p>
            <a:pPr lvl="0" rtl="0"/>
            <a:r>
              <a:rPr lang="es" dirty="0">
                <a:solidFill>
                  <a:schemeClr val="tx1"/>
                </a:solidFill>
              </a:rPr>
              <a:t> </a:t>
            </a:r>
          </a:p>
          <a:p>
            <a:pPr lvl="0" rtl="0"/>
            <a:r>
              <a:rPr lang="es" dirty="0">
                <a:solidFill>
                  <a:schemeClr val="tx1"/>
                </a:solidFill>
              </a:rPr>
              <a:t> </a:t>
            </a:r>
          </a:p>
          <a:p>
            <a:pPr lvl="0" rtl="0"/>
            <a:r>
              <a:rPr lang="es" dirty="0">
                <a:solidFill>
                  <a:schemeClr val="tx1"/>
                </a:solidFill>
              </a:rPr>
              <a:t> </a:t>
            </a:r>
          </a:p>
          <a:p>
            <a:pPr lvl="0" rtl="0"/>
            <a:r>
              <a:rPr lang="es" dirty="0">
                <a:solidFill>
                  <a:schemeClr val="tx1"/>
                </a:solidFill>
              </a:rPr>
              <a:t> </a:t>
            </a:r>
          </a:p>
          <a:p>
            <a:pPr lvl="0" rtl="0"/>
            <a:endParaRPr lang="en-US" b="1" dirty="0" smtClean="0">
              <a:solidFill>
                <a:schemeClr val="tx1"/>
              </a:solidFill>
            </a:endParaRP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19</a:t>
            </a:fld>
            <a:endParaRPr lang="en-US" dirty="0"/>
          </a:p>
        </p:txBody>
      </p:sp>
    </p:spTree>
    <p:extLst>
      <p:ext uri="{BB962C8B-B14F-4D97-AF65-F5344CB8AC3E}">
        <p14:creationId xmlns:p14="http://schemas.microsoft.com/office/powerpoint/2010/main" val="165064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buSzPct val="100000"/>
            </a:pPr>
            <a:r>
              <a:rPr lang="es" b="1">
                <a:solidFill>
                  <a:schemeClr val="tx1"/>
                </a:solidFill>
              </a:rPr>
              <a:t>Comparta las metas de la capacitación:</a:t>
            </a:r>
          </a:p>
          <a:p>
            <a:pPr marL="232943" indent="-232943" rtl="0">
              <a:buSzPct val="100000"/>
              <a:buFont typeface="+mj-lt"/>
              <a:buAutoNum type="arabicPeriod"/>
            </a:pPr>
            <a:r>
              <a:rPr lang="es">
                <a:solidFill>
                  <a:schemeClr val="tx1"/>
                </a:solidFill>
              </a:rPr>
              <a:t>Conocer las causas de las caries y cómo trabajar con los niños y las familias para prevenirlas.</a:t>
            </a:r>
          </a:p>
          <a:p>
            <a:pPr marL="232943" indent="-232943" rtl="0">
              <a:buSzPct val="100000"/>
              <a:buFont typeface="+mj-lt"/>
              <a:buAutoNum type="arabicPeriod"/>
            </a:pPr>
            <a:r>
              <a:rPr lang="es">
                <a:solidFill>
                  <a:schemeClr val="tx1"/>
                </a:solidFill>
              </a:rPr>
              <a:t>Comprender y planificar para incorporar con facilidad el programa Niños sin Caries (CFK) en su trabajo con niños y en sus conversaciones con las familias</a:t>
            </a:r>
          </a:p>
          <a:p>
            <a:pPr marL="232943" indent="-232943" rtl="0">
              <a:buSzPct val="100000"/>
              <a:buFont typeface="+mj-lt"/>
              <a:buAutoNum type="arabicPeriod"/>
            </a:pPr>
            <a:r>
              <a:rPr lang="es">
                <a:solidFill>
                  <a:schemeClr val="tx1"/>
                </a:solidFill>
              </a:rPr>
              <a:t>Divertirse</a:t>
            </a:r>
          </a:p>
          <a:p>
            <a:pPr lvl="0" rtl="0"/>
            <a:endParaRPr lang="en-US" i="1" dirty="0" smtClean="0">
              <a:solidFill>
                <a:schemeClr val="tx1"/>
              </a:solidFill>
            </a:endParaRPr>
          </a:p>
          <a:p>
            <a:pPr lvl="0" rtl="0"/>
            <a:endParaRPr lang="en-US" i="1" dirty="0" smtClean="0">
              <a:solidFill>
                <a:schemeClr val="tx1"/>
              </a:solidFill>
            </a:endParaRPr>
          </a:p>
          <a:p>
            <a:pPr lvl="0" rtl="0"/>
            <a:endParaRPr lang="en-US" dirty="0" smtClean="0">
              <a:solidFill>
                <a:schemeClr val="tx1"/>
              </a:solidFill>
            </a:endParaRPr>
          </a:p>
          <a:p>
            <a:pPr lvl="0" rtl="0"/>
            <a:endParaRPr lang="en-US" dirty="0" smtClean="0">
              <a:solidFill>
                <a:schemeClr val="tx1"/>
              </a:solidFill>
            </a:endParaRPr>
          </a:p>
          <a:p>
            <a:pPr rtl="0"/>
            <a:endParaRPr lang="en-US" dirty="0"/>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2</a:t>
            </a:fld>
            <a:endParaRPr lang="en-US" dirty="0"/>
          </a:p>
        </p:txBody>
      </p:sp>
    </p:spTree>
    <p:extLst>
      <p:ext uri="{BB962C8B-B14F-4D97-AF65-F5344CB8AC3E}">
        <p14:creationId xmlns:p14="http://schemas.microsoft.com/office/powerpoint/2010/main" val="2193231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dirty="0">
                <a:solidFill>
                  <a:schemeClr val="tx1"/>
                </a:solidFill>
              </a:rPr>
              <a:t>Demuestre la actividad Adivina el contenido de azúcar de las bebidas en la noche de padres: 3 minutos</a:t>
            </a:r>
          </a:p>
          <a:p>
            <a:pPr marL="174708" indent="-174708" rtl="0">
              <a:buFont typeface="Arial" panose="020B0604020202020204" pitchFamily="34" charset="0"/>
              <a:buChar char="•"/>
            </a:pPr>
            <a:r>
              <a:rPr lang="es" dirty="0">
                <a:solidFill>
                  <a:schemeClr val="tx1"/>
                </a:solidFill>
              </a:rPr>
              <a:t>No siempre es fácil determinar si los alimentos son “saludables” o “no saludables” para los dientes. Una forma de averiguarlo es leyendo las etiquetas de información nutricional que tienen casi todos los alimentos. </a:t>
            </a:r>
          </a:p>
          <a:p>
            <a:pPr marL="174708" indent="-174708" rtl="0">
              <a:buFont typeface="Arial" panose="020B0604020202020204" pitchFamily="34" charset="0"/>
              <a:buChar char="•"/>
            </a:pPr>
            <a:r>
              <a:rPr lang="es" dirty="0">
                <a:solidFill>
                  <a:schemeClr val="tx1"/>
                </a:solidFill>
              </a:rPr>
              <a:t>Veamos una etiqueta de leche de chocolate…</a:t>
            </a:r>
            <a:r>
              <a:rPr lang="es" b="1" i="1" dirty="0">
                <a:solidFill>
                  <a:schemeClr val="tx1"/>
                </a:solidFill>
              </a:rPr>
              <a:t>(Sostenga en alto una botella de 16 onzas de leche de chocolate).</a:t>
            </a:r>
            <a:endParaRPr lang="en-US" dirty="0" smtClean="0">
              <a:solidFill>
                <a:schemeClr val="tx1"/>
              </a:solidFill>
            </a:endParaRPr>
          </a:p>
          <a:p>
            <a:pPr marL="174708" indent="-174708" rtl="0">
              <a:buFont typeface="Arial" panose="020B0604020202020204" pitchFamily="34" charset="0"/>
              <a:buChar char="•"/>
            </a:pPr>
            <a:r>
              <a:rPr lang="es" dirty="0">
                <a:solidFill>
                  <a:schemeClr val="tx1"/>
                </a:solidFill>
              </a:rPr>
              <a:t>Lo primero que hay que encontrar es el tamaño de la porción. Toda la información de esta etiqueta se basa en SOLAMENTE UNA PORCIÓN.</a:t>
            </a:r>
          </a:p>
          <a:p>
            <a:pPr marL="174708" indent="-174708" rtl="0">
              <a:buFont typeface="Arial" panose="020B0604020202020204" pitchFamily="34" charset="0"/>
              <a:buChar char="•"/>
            </a:pPr>
            <a:r>
              <a:rPr lang="es" dirty="0">
                <a:solidFill>
                  <a:schemeClr val="tx1"/>
                </a:solidFill>
              </a:rPr>
              <a:t>Dado que los carbohidratos aumentan el riesgo de caries, busquen la parte que dice carbohidratos totales. Indica fibra y azúcar. </a:t>
            </a:r>
          </a:p>
          <a:p>
            <a:pPr marL="174708" indent="-174708" rtl="0">
              <a:buFont typeface="Arial" panose="020B0604020202020204" pitchFamily="34" charset="0"/>
              <a:buChar char="•"/>
            </a:pPr>
            <a:r>
              <a:rPr lang="es" dirty="0">
                <a:solidFill>
                  <a:schemeClr val="tx1"/>
                </a:solidFill>
              </a:rPr>
              <a:t>Tengan en cuenta que los alimentos con mayor contenido de fibra son mejores para los dientes porque es más difícil que los gérmenes los rompan y creen ataques de ácido. </a:t>
            </a:r>
          </a:p>
          <a:p>
            <a:pPr marL="174708" indent="-174708" rtl="0">
              <a:buFont typeface="Arial" panose="020B0604020202020204" pitchFamily="34" charset="0"/>
              <a:buChar char="•"/>
            </a:pPr>
            <a:r>
              <a:rPr lang="es" dirty="0">
                <a:solidFill>
                  <a:schemeClr val="tx1"/>
                </a:solidFill>
              </a:rPr>
              <a:t>Esta etiqueta marca 28 gramos de azúcares. Debido a que es difícil visualizar un gramo, lo convertiremos en cucharaditas.</a:t>
            </a:r>
          </a:p>
          <a:p>
            <a:pPr marL="174708" indent="-174708" rtl="0">
              <a:buFont typeface="Arial" panose="020B0604020202020204" pitchFamily="34" charset="0"/>
              <a:buChar char="•"/>
            </a:pPr>
            <a:r>
              <a:rPr lang="es" dirty="0">
                <a:solidFill>
                  <a:schemeClr val="tx1"/>
                </a:solidFill>
              </a:rPr>
              <a:t>Para convertir: tomen el N° de gramos y divídanlo entre 4</a:t>
            </a:r>
          </a:p>
          <a:p>
            <a:pPr marL="174708" indent="-174708" rtl="0">
              <a:buFont typeface="Arial" panose="020B0604020202020204" pitchFamily="34" charset="0"/>
              <a:buChar char="•"/>
            </a:pPr>
            <a:r>
              <a:rPr lang="es" dirty="0">
                <a:solidFill>
                  <a:schemeClr val="tx1"/>
                </a:solidFill>
              </a:rPr>
              <a:t>28 gramos divididos entre 4 es igual a 7 cucharaditas de azúcar. Es decir, 7 cucharaditas de azúcar en una porción. Si van a beber toda la botella, necesitan multiplicar este número por el número de porciones (en este caso, </a:t>
            </a:r>
            <a:r>
              <a:rPr lang="es" b="0" dirty="0">
                <a:solidFill>
                  <a:schemeClr val="tx1"/>
                </a:solidFill>
              </a:rPr>
              <a:t>2). </a:t>
            </a:r>
            <a:r>
              <a:rPr lang="es" b="1" i="1" dirty="0">
                <a:solidFill>
                  <a:schemeClr val="tx1"/>
                </a:solidFill>
              </a:rPr>
              <a:t>Pregunte a los asistentes el total de cucharaditas-</a:t>
            </a:r>
            <a:r>
              <a:rPr lang="es" b="1" dirty="0">
                <a:solidFill>
                  <a:schemeClr val="tx1"/>
                </a:solidFill>
              </a:rPr>
              <a:t> </a:t>
            </a:r>
            <a:endParaRPr lang="en-US" dirty="0" smtClean="0">
              <a:solidFill>
                <a:schemeClr val="tx1"/>
              </a:solidFill>
            </a:endParaRPr>
          </a:p>
          <a:p>
            <a:pPr marL="174708" indent="-174708" rtl="0">
              <a:buFont typeface="Arial" panose="020B0604020202020204" pitchFamily="34" charset="0"/>
              <a:buChar char="•"/>
            </a:pPr>
            <a:r>
              <a:rPr lang="es" dirty="0">
                <a:solidFill>
                  <a:schemeClr val="tx1"/>
                </a:solidFill>
              </a:rPr>
              <a:t>Hay 14 cucharaditas en esta botella de leche de chocolate</a:t>
            </a:r>
          </a:p>
          <a:p>
            <a:pPr lvl="0" rtl="0"/>
            <a:r>
              <a:rPr lang="es" b="1" dirty="0">
                <a:solidFill>
                  <a:schemeClr val="tx1"/>
                </a:solidFill>
              </a:rPr>
              <a:t>Información adicional (si el tiempo lo permite o los participantes tienen preguntas):</a:t>
            </a:r>
          </a:p>
          <a:p>
            <a:pPr lvl="0" rtl="0"/>
            <a:r>
              <a:rPr lang="es" dirty="0">
                <a:solidFill>
                  <a:schemeClr val="tx1"/>
                </a:solidFill>
              </a:rPr>
              <a:t>La American Heart Association recomienda: </a:t>
            </a:r>
          </a:p>
          <a:p>
            <a:pPr lvl="0" rtl="0"/>
            <a:r>
              <a:rPr lang="es" dirty="0">
                <a:solidFill>
                  <a:schemeClr val="tx1"/>
                </a:solidFill>
              </a:rPr>
              <a:t>Hombres adultos, 9 cucharaditas de azúcar</a:t>
            </a:r>
          </a:p>
          <a:p>
            <a:pPr lvl="0" rtl="0"/>
            <a:r>
              <a:rPr lang="es" dirty="0">
                <a:solidFill>
                  <a:schemeClr val="tx1"/>
                </a:solidFill>
              </a:rPr>
              <a:t>Mujeres adultas, 6 cucharaditas de azúcar</a:t>
            </a:r>
          </a:p>
          <a:p>
            <a:pPr lvl="0" rtl="0"/>
            <a:r>
              <a:rPr lang="es" dirty="0">
                <a:solidFill>
                  <a:schemeClr val="tx1"/>
                </a:solidFill>
              </a:rPr>
              <a:t>Niños de 4 a 8 años, 3 cucharaditas de azúcar</a:t>
            </a: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20</a:t>
            </a:fld>
            <a:endParaRPr lang="en-US" dirty="0"/>
          </a:p>
        </p:txBody>
      </p:sp>
    </p:spTree>
    <p:extLst>
      <p:ext uri="{BB962C8B-B14F-4D97-AF65-F5344CB8AC3E}">
        <p14:creationId xmlns:p14="http://schemas.microsoft.com/office/powerpoint/2010/main" val="1484570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i="1" dirty="0">
                <a:solidFill>
                  <a:schemeClr val="tx1"/>
                </a:solidFill>
              </a:rPr>
              <a:t>Si el tiempo lo permite </a:t>
            </a:r>
            <a:endParaRPr lang="en-US" b="1" i="1" dirty="0" smtClean="0">
              <a:solidFill>
                <a:schemeClr val="tx1"/>
              </a:solidFill>
            </a:endParaRPr>
          </a:p>
          <a:p>
            <a:pPr lvl="0" rtl="0"/>
            <a:endParaRPr lang="en-US" dirty="0" smtClean="0">
              <a:solidFill>
                <a:schemeClr val="tx1"/>
              </a:solidFill>
            </a:endParaRPr>
          </a:p>
          <a:p>
            <a:pPr lvl="0" rtl="0"/>
            <a:r>
              <a:rPr lang="es" b="1" dirty="0">
                <a:solidFill>
                  <a:schemeClr val="tx1"/>
                </a:solidFill>
              </a:rPr>
              <a:t>Demuestre el contenido de azúcar de algunos alimentos: 5 minutos</a:t>
            </a:r>
            <a:endParaRPr lang="en-US" b="1" dirty="0" smtClean="0">
              <a:solidFill>
                <a:schemeClr val="tx1"/>
              </a:solidFill>
            </a:endParaRPr>
          </a:p>
          <a:p>
            <a:pPr marL="174708" indent="-174708" rtl="0">
              <a:buFont typeface="Arial" panose="020B0604020202020204" pitchFamily="34" charset="0"/>
              <a:buChar char="•"/>
            </a:pPr>
            <a:r>
              <a:rPr lang="es" dirty="0">
                <a:solidFill>
                  <a:schemeClr val="tx1"/>
                </a:solidFill>
              </a:rPr>
              <a:t>Una actividad poderosa es adivinar la cantidad de azúcar de algunos alimentos o bebidas comunes y luego colocar esa cantidad en un contenedor.  </a:t>
            </a:r>
          </a:p>
          <a:p>
            <a:pPr marL="174708" indent="-174708" defTabSz="931774" rtl="0">
              <a:buFont typeface="Arial" panose="020B0604020202020204" pitchFamily="34" charset="0"/>
              <a:buChar char="•"/>
              <a:defRPr/>
            </a:pPr>
            <a:r>
              <a:rPr lang="es" dirty="0">
                <a:solidFill>
                  <a:schemeClr val="tx1"/>
                </a:solidFill>
              </a:rPr>
              <a:t>Esta actividad es excelente para una noche familiar. Hay indicaciones para actividades para padres en la sección titulada Participación Familiar.  Para cada concepto básico, verán instrucciones para las actividades, seguidas de los Folletos para los Padres. El folleto para padres de la pantalla podría ser un buen recurso para iniciar el análisis.  Para encontrar las instrucciones para la demostración del azúcar y una lista de alimentos comunes, vayan a la página 103 en la sección Participación Familiar.</a:t>
            </a:r>
            <a:endParaRPr lang="en-US" dirty="0" smtClean="0">
              <a:solidFill>
                <a:schemeClr val="tx1"/>
              </a:solidFill>
            </a:endParaRPr>
          </a:p>
          <a:p>
            <a:pPr marL="0" indent="0" rtl="0">
              <a:buFont typeface="Arial" panose="020B0604020202020204" pitchFamily="34" charset="0"/>
              <a:buNone/>
            </a:pPr>
            <a:endParaRPr lang="en-US" dirty="0" smtClean="0">
              <a:solidFill>
                <a:schemeClr val="tx1"/>
              </a:solidFill>
            </a:endParaRPr>
          </a:p>
          <a:p>
            <a:pPr marL="174708" indent="-174708" rtl="0">
              <a:buFont typeface="Arial" panose="020B0604020202020204" pitchFamily="34" charset="0"/>
              <a:buChar char="•"/>
            </a:pPr>
            <a:r>
              <a:rPr lang="es" dirty="0">
                <a:solidFill>
                  <a:schemeClr val="tx1"/>
                </a:solidFill>
              </a:rPr>
              <a:t>Adivinemos cuánta azúcar hay en: (</a:t>
            </a:r>
            <a:r>
              <a:rPr lang="es" i="1" dirty="0">
                <a:solidFill>
                  <a:schemeClr val="tx1"/>
                </a:solidFill>
              </a:rPr>
              <a:t>pida a los asistentes que midan el azúcar con cucharas; elija 2 o 3 que sean pertinentes para este público)</a:t>
            </a:r>
            <a:endParaRPr lang="en-US" dirty="0" smtClean="0">
              <a:solidFill>
                <a:schemeClr val="tx1"/>
              </a:solidFill>
            </a:endParaRPr>
          </a:p>
          <a:p>
            <a:pPr lvl="0" rtl="0"/>
            <a:r>
              <a:rPr lang="es" dirty="0">
                <a:solidFill>
                  <a:schemeClr val="tx1"/>
                </a:solidFill>
              </a:rPr>
              <a:t>	Cereal LUCKY CHARMS - 1 TAZA=3.5 CUCH.</a:t>
            </a:r>
          </a:p>
          <a:p>
            <a:pPr lvl="0" rtl="0"/>
            <a:r>
              <a:rPr lang="es" dirty="0">
                <a:solidFill>
                  <a:schemeClr val="tx1"/>
                </a:solidFill>
              </a:rPr>
              <a:t>	Barra de granola: Crunchy baja en grasa = 3 cuch. </a:t>
            </a:r>
          </a:p>
          <a:p>
            <a:pPr lvl="0" rtl="0"/>
            <a:r>
              <a:rPr lang="es" dirty="0">
                <a:solidFill>
                  <a:schemeClr val="tx1"/>
                </a:solidFill>
              </a:rPr>
              <a:t>	JUGO- 1 CAPRI SUN TIENE 6.5 - 7.5 CUCH….CAJA DE JUGO DE MANZANA TREETOP=6.5 CUCH   </a:t>
            </a:r>
            <a:r>
              <a:rPr lang="es" i="1" dirty="0">
                <a:solidFill>
                  <a:schemeClr val="tx1"/>
                </a:solidFill>
              </a:rPr>
              <a:t>(Comente enfatizando la cantidad de azúcar en el jugo y en la fruta entera como una mejor opción.) </a:t>
            </a:r>
            <a:endParaRPr lang="en-US" dirty="0" smtClean="0">
              <a:solidFill>
                <a:schemeClr val="tx1"/>
              </a:solidFill>
            </a:endParaRPr>
          </a:p>
          <a:p>
            <a:pPr lvl="0" rtl="0"/>
            <a:endParaRPr lang="en-US" dirty="0" smtClean="0">
              <a:solidFill>
                <a:schemeClr val="tx1"/>
              </a:solidFill>
            </a:endParaRPr>
          </a:p>
          <a:p>
            <a:pPr lvl="0" rtl="0"/>
            <a:r>
              <a:rPr lang="es" dirty="0">
                <a:solidFill>
                  <a:schemeClr val="tx1"/>
                </a:solidFill>
              </a:rPr>
              <a:t>No es realista pedir a la gente que renuncie a los alimentos azucarados o con carbohidratos por completo. Por eso es que CFK invita a comer alimentos “saludables para los dientes” todos los días y reservar los alimentos “no saludables para los dientes” (aquellos cargados de azúcares y carbohidratos) para ocasiones especiales.</a:t>
            </a:r>
          </a:p>
          <a:p>
            <a:pPr lvl="0" rtl="0"/>
            <a:endParaRPr lang="en-US" dirty="0" smtClean="0">
              <a:solidFill>
                <a:schemeClr val="tx1"/>
              </a:solidFill>
            </a:endParaRPr>
          </a:p>
          <a:p>
            <a:pPr lvl="0" rtl="0"/>
            <a:r>
              <a:rPr lang="es" b="1" dirty="0">
                <a:solidFill>
                  <a:schemeClr val="tx1"/>
                </a:solidFill>
              </a:rPr>
              <a:t>Actividad Elegir alimentos saludables:   </a:t>
            </a:r>
          </a:p>
          <a:p>
            <a:pPr lvl="0" rtl="0"/>
            <a:r>
              <a:rPr lang="es" b="1" i="1" dirty="0">
                <a:solidFill>
                  <a:schemeClr val="tx1"/>
                </a:solidFill>
              </a:rPr>
              <a:t>(SI EL TIEMPO LO PERMITE) </a:t>
            </a:r>
            <a:endParaRPr lang="en-US" b="1" dirty="0" smtClean="0">
              <a:solidFill>
                <a:schemeClr val="tx1"/>
              </a:solidFill>
            </a:endParaRPr>
          </a:p>
          <a:p>
            <a:pPr lvl="0" rtl="0"/>
            <a:r>
              <a:rPr lang="es" dirty="0">
                <a:solidFill>
                  <a:schemeClr val="tx1"/>
                </a:solidFill>
              </a:rPr>
              <a:t>Otra actividad que puede adaptarse tanto para adultos como para niños es clasificar alimentos en </a:t>
            </a:r>
            <a:r>
              <a:rPr lang="es" i="1" dirty="0">
                <a:solidFill>
                  <a:schemeClr val="tx1"/>
                </a:solidFill>
              </a:rPr>
              <a:t>(sostenga en alto una bolsa) </a:t>
            </a:r>
            <a:r>
              <a:rPr lang="es" dirty="0">
                <a:solidFill>
                  <a:schemeClr val="tx1"/>
                </a:solidFill>
              </a:rPr>
              <a:t>alimentos saludables para comer todos los días y </a:t>
            </a:r>
            <a:r>
              <a:rPr lang="es" i="1" dirty="0">
                <a:solidFill>
                  <a:schemeClr val="tx1"/>
                </a:solidFill>
              </a:rPr>
              <a:t>(sostenga en alto otra bolsa)</a:t>
            </a:r>
            <a:r>
              <a:rPr lang="es" dirty="0">
                <a:solidFill>
                  <a:schemeClr val="tx1"/>
                </a:solidFill>
              </a:rPr>
              <a:t> alimentos que deberíamos reservar como premios en ocasiones especiales.  Hay algunos ejemplos de alimentos en sus mesas.  Cuando me acerque, sosténganlo en alto para que todos puedan verlo y decidan en qué bolsa ponerlo.   Las indicaciones para los niños de preescolar están en la página 48.</a:t>
            </a:r>
          </a:p>
          <a:p>
            <a:pPr lvl="0" rtl="0"/>
            <a:r>
              <a:rPr lang="es" i="1" dirty="0">
                <a:solidFill>
                  <a:schemeClr val="tx1"/>
                </a:solidFill>
              </a:rPr>
              <a:t>(hágalo con todo el grupo o en pequeños grupos, dependiendo del tamaño del grupo)</a:t>
            </a:r>
            <a:endParaRPr lang="en-US" dirty="0" smtClean="0">
              <a:solidFill>
                <a:schemeClr val="tx1"/>
              </a:solidFill>
            </a:endParaRPr>
          </a:p>
          <a:p>
            <a:pPr lvl="0" rtl="0"/>
            <a:r>
              <a:rPr lang="es" dirty="0">
                <a:solidFill>
                  <a:schemeClr val="tx1"/>
                </a:solidFill>
              </a:rPr>
              <a:t> </a:t>
            </a:r>
          </a:p>
          <a:p>
            <a:pPr lvl="0" rtl="0"/>
            <a:endParaRPr lang="en-US" b="1" dirty="0" smtClean="0">
              <a:solidFill>
                <a:schemeClr val="tx1"/>
              </a:solidFill>
            </a:endParaRPr>
          </a:p>
          <a:p>
            <a:pPr lvl="0" rtl="0"/>
            <a:endParaRPr lang="en-US" b="1" dirty="0" smtClean="0">
              <a:solidFill>
                <a:schemeClr val="tx1"/>
              </a:solidFill>
            </a:endParaRPr>
          </a:p>
          <a:p>
            <a:pPr lvl="0" rtl="0"/>
            <a:endParaRPr lang="en-US" b="1" dirty="0" smtClean="0">
              <a:solidFill>
                <a:schemeClr val="tx1"/>
              </a:solidFill>
            </a:endParaRP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21</a:t>
            </a:fld>
            <a:endParaRPr lang="en-US" dirty="0"/>
          </a:p>
        </p:txBody>
      </p:sp>
    </p:spTree>
    <p:extLst>
      <p:ext uri="{BB962C8B-B14F-4D97-AF65-F5344CB8AC3E}">
        <p14:creationId xmlns:p14="http://schemas.microsoft.com/office/powerpoint/2010/main" val="3453090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i="0" dirty="0">
                <a:solidFill>
                  <a:schemeClr val="tx1"/>
                </a:solidFill>
              </a:rPr>
              <a:t>ESCRIBA “CEPILLARSE, USAR HILO DENTAL Y ENJUAGARSE”</a:t>
            </a:r>
          </a:p>
          <a:p>
            <a:pPr lvl="0" rtl="0"/>
            <a:endParaRPr lang="en-US" b="1" i="0" dirty="0">
              <a:solidFill>
                <a:schemeClr val="tx1"/>
              </a:solidFill>
            </a:endParaRPr>
          </a:p>
          <a:p>
            <a:pPr lvl="0" rtl="0"/>
            <a:r>
              <a:rPr lang="es" b="1" i="0" dirty="0">
                <a:solidFill>
                  <a:schemeClr val="tx1"/>
                </a:solidFill>
              </a:rPr>
              <a:t>Presente el </a:t>
            </a:r>
            <a:r>
              <a:rPr lang="es" b="1" i="0" dirty="0" smtClean="0">
                <a:solidFill>
                  <a:schemeClr val="tx1"/>
                </a:solidFill>
              </a:rPr>
              <a:t>Elemento Básico </a:t>
            </a:r>
            <a:r>
              <a:rPr lang="es" b="1" i="0" dirty="0">
                <a:solidFill>
                  <a:schemeClr val="tx1"/>
                </a:solidFill>
              </a:rPr>
              <a:t>N° 4: Cepillarse, usar hilo dental, enjuagarse” – Tiempo total de la sección: 10 minutos</a:t>
            </a:r>
          </a:p>
          <a:p>
            <a:pPr lvl="0" rtl="0"/>
            <a:r>
              <a:rPr lang="es" dirty="0">
                <a:solidFill>
                  <a:schemeClr val="tx1"/>
                </a:solidFill>
              </a:rPr>
              <a:t>El </a:t>
            </a:r>
            <a:r>
              <a:rPr lang="en-US" dirty="0" smtClean="0">
                <a:solidFill>
                  <a:schemeClr val="tx1"/>
                </a:solidFill>
              </a:rPr>
              <a:t>Elemento </a:t>
            </a:r>
            <a:r>
              <a:rPr lang="es" dirty="0" smtClean="0">
                <a:solidFill>
                  <a:schemeClr val="tx1"/>
                </a:solidFill>
              </a:rPr>
              <a:t>Básico </a:t>
            </a:r>
            <a:r>
              <a:rPr lang="es" dirty="0">
                <a:solidFill>
                  <a:schemeClr val="tx1"/>
                </a:solidFill>
              </a:rPr>
              <a:t>N° 4 enseña a los niños y las familias sobre el cepillado, el uso del hilo dental y el enjuague.  </a:t>
            </a:r>
          </a:p>
          <a:p>
            <a:pPr lvl="0" rtl="0"/>
            <a:endParaRPr lang="en-US" dirty="0">
              <a:solidFill>
                <a:schemeClr val="tx1"/>
              </a:solidFill>
            </a:endParaRPr>
          </a:p>
          <a:p>
            <a:pPr marL="174708" indent="-174708" rtl="0">
              <a:buFont typeface="Arial" panose="020B0604020202020204" pitchFamily="34" charset="0"/>
              <a:buChar char="•"/>
            </a:pPr>
            <a:r>
              <a:rPr lang="es" dirty="0">
                <a:solidFill>
                  <a:schemeClr val="tx1"/>
                </a:solidFill>
              </a:rPr>
              <a:t>Volvamos a ver el jarrón de la demostración del ataque ácido </a:t>
            </a:r>
            <a:r>
              <a:rPr lang="es" i="1" dirty="0">
                <a:solidFill>
                  <a:schemeClr val="tx1"/>
                </a:solidFill>
              </a:rPr>
              <a:t>(sostenga en alto el jarrón con pimienta/bicarbonato de sodio/vinagre) </a:t>
            </a:r>
            <a:r>
              <a:rPr lang="es" dirty="0">
                <a:solidFill>
                  <a:schemeClr val="tx1"/>
                </a:solidFill>
              </a:rPr>
              <a:t>  </a:t>
            </a:r>
            <a:endParaRPr lang="en-US" b="0" dirty="0" smtClean="0">
              <a:solidFill>
                <a:schemeClr val="tx1"/>
              </a:solidFill>
            </a:endParaRPr>
          </a:p>
          <a:p>
            <a:pPr marL="174708" indent="-174708" rtl="0">
              <a:buFont typeface="Arial" panose="020B0604020202020204" pitchFamily="34" charset="0"/>
              <a:buChar char="•"/>
            </a:pPr>
            <a:r>
              <a:rPr lang="es" b="0" dirty="0">
                <a:solidFill>
                  <a:schemeClr val="tx1"/>
                </a:solidFill>
              </a:rPr>
              <a:t>¿Notan cómo la pimienta (los gérmenes) se ha diseminado por toda la boca </a:t>
            </a:r>
            <a:r>
              <a:rPr lang="es" b="0" i="1" dirty="0">
                <a:solidFill>
                  <a:schemeClr val="tx1"/>
                </a:solidFill>
              </a:rPr>
              <a:t>(jarrón)</a:t>
            </a:r>
            <a:r>
              <a:rPr lang="es" b="0" dirty="0">
                <a:solidFill>
                  <a:schemeClr val="tx1"/>
                </a:solidFill>
              </a:rPr>
              <a:t> </a:t>
            </a:r>
            <a:r>
              <a:rPr lang="es" dirty="0">
                <a:solidFill>
                  <a:schemeClr val="tx1"/>
                </a:solidFill>
              </a:rPr>
              <a:t>y creó una película a los lados del jarrón?  </a:t>
            </a:r>
          </a:p>
          <a:p>
            <a:pPr marL="174708" indent="-174708" rtl="0">
              <a:buFont typeface="Arial" panose="020B0604020202020204" pitchFamily="34" charset="0"/>
              <a:buChar char="•"/>
            </a:pPr>
            <a:r>
              <a:rPr lang="es" dirty="0">
                <a:solidFill>
                  <a:schemeClr val="tx1"/>
                </a:solidFill>
              </a:rPr>
              <a:t>Esa película se llama placa. Podemos eliminar la placa cepillando y usando hilo dental. </a:t>
            </a:r>
            <a:r>
              <a:rPr lang="es" i="1" dirty="0">
                <a:solidFill>
                  <a:schemeClr val="tx1"/>
                </a:solidFill>
              </a:rPr>
              <a:t>(use un cepillo de dientes pequeño para quitar un poco de pimienta)</a:t>
            </a:r>
          </a:p>
          <a:p>
            <a:pPr marL="174708" indent="-174708" rtl="0">
              <a:buFont typeface="Arial" panose="020B0604020202020204" pitchFamily="34" charset="0"/>
              <a:buChar char="•"/>
            </a:pPr>
            <a:r>
              <a:rPr lang="es" dirty="0">
                <a:solidFill>
                  <a:schemeClr val="tx1"/>
                </a:solidFill>
              </a:rPr>
              <a:t>Se recomienda cepillarse dos veces al día: una después del desayuno y de nuevo antes de ir a dormir. </a:t>
            </a:r>
          </a:p>
          <a:p>
            <a:pPr lvl="0" rtl="0"/>
            <a:endParaRPr lang="en-US" dirty="0" smtClean="0">
              <a:solidFill>
                <a:schemeClr val="tx1"/>
              </a:solidFill>
            </a:endParaRPr>
          </a:p>
          <a:p>
            <a:pPr marL="174708" indent="-174708" rtl="0">
              <a:buFont typeface="Arial" panose="020B0604020202020204" pitchFamily="34" charset="0"/>
              <a:buChar char="•"/>
            </a:pPr>
            <a:r>
              <a:rPr lang="es" dirty="0">
                <a:solidFill>
                  <a:schemeClr val="tx1"/>
                </a:solidFill>
              </a:rPr>
              <a:t>El hilo dental elimina la placa y los restos que se adhieren </a:t>
            </a:r>
            <a:r>
              <a:rPr lang="es" u="sng" dirty="0">
                <a:solidFill>
                  <a:schemeClr val="tx1"/>
                </a:solidFill>
              </a:rPr>
              <a:t>entre</a:t>
            </a:r>
            <a:r>
              <a:rPr lang="es" dirty="0">
                <a:solidFill>
                  <a:schemeClr val="tx1"/>
                </a:solidFill>
              </a:rPr>
              <a:t> los dientes en lugares donde el cepillo </a:t>
            </a:r>
            <a:r>
              <a:rPr lang="es" u="sng" dirty="0">
                <a:solidFill>
                  <a:schemeClr val="tx1"/>
                </a:solidFill>
              </a:rPr>
              <a:t>no puede alcanzar</a:t>
            </a:r>
            <a:r>
              <a:rPr lang="es" u="none" dirty="0">
                <a:solidFill>
                  <a:schemeClr val="tx1"/>
                </a:solidFill>
              </a:rPr>
              <a:t>. </a:t>
            </a:r>
            <a:r>
              <a:rPr lang="es" dirty="0">
                <a:solidFill>
                  <a:schemeClr val="tx1"/>
                </a:solidFill>
              </a:rPr>
              <a:t>Aunque el uso del hilo dental NO es una actividad escolar, necesita ser alentada y enseñada a los niños para ayudarles a desarrollar el hábito saludable para toda la vida.</a:t>
            </a:r>
          </a:p>
          <a:p>
            <a:pPr lvl="0" rtl="0"/>
            <a:endParaRPr lang="en-US" dirty="0" smtClean="0">
              <a:solidFill>
                <a:schemeClr val="tx1"/>
              </a:solidFill>
            </a:endParaRPr>
          </a:p>
          <a:p>
            <a:pPr marL="174708" indent="-174708" rtl="0">
              <a:buFont typeface="Arial" panose="020B0604020202020204" pitchFamily="34" charset="0"/>
              <a:buChar char="•"/>
            </a:pPr>
            <a:r>
              <a:rPr lang="es" dirty="0">
                <a:solidFill>
                  <a:schemeClr val="tx1"/>
                </a:solidFill>
              </a:rPr>
              <a:t>Enjuagar y tragar es excelente para el tiempo entre cepilladas cuando desee detener los ataques de ácidos.</a:t>
            </a:r>
          </a:p>
          <a:p>
            <a:pPr marL="174708" indent="-174708" rtl="0">
              <a:buFont typeface="Arial" panose="020B0604020202020204" pitchFamily="34" charset="0"/>
              <a:buChar char="•"/>
            </a:pPr>
            <a:r>
              <a:rPr lang="es" dirty="0">
                <a:solidFill>
                  <a:schemeClr val="tx1"/>
                </a:solidFill>
              </a:rPr>
              <a:t>Debería usarse ADEMÁS del cepillado y el hilo dental.  No elimina los gérmenes, pero puede ayudar a quitar la comida atascada en los dientes y detener los ataques de ácidos. </a:t>
            </a:r>
          </a:p>
          <a:p>
            <a:pPr marL="174708" indent="-174708" rtl="0">
              <a:buFont typeface="Arial" panose="020B0604020202020204" pitchFamily="34" charset="0"/>
              <a:buChar char="•"/>
            </a:pPr>
            <a:r>
              <a:rPr lang="es" dirty="0">
                <a:solidFill>
                  <a:schemeClr val="tx1"/>
                </a:solidFill>
              </a:rPr>
              <a:t>Tome un trago de agua y enjuague vigorosamente toda la boca...luego tráguelo o escúpalo. </a:t>
            </a:r>
            <a:r>
              <a:rPr lang="es" i="1" strike="noStrike" dirty="0">
                <a:solidFill>
                  <a:schemeClr val="tx1"/>
                </a:solidFill>
              </a:rPr>
              <a:t>(Vierta un poco de agua y enjuague el jarrón) </a:t>
            </a:r>
          </a:p>
          <a:p>
            <a:pPr lvl="0" rtl="0"/>
            <a:endParaRPr lang="en-US" b="1" dirty="0" smtClean="0">
              <a:solidFill>
                <a:schemeClr val="tx1"/>
              </a:solidFill>
            </a:endParaRPr>
          </a:p>
          <a:p>
            <a:pPr lvl="0" rtl="0"/>
            <a:endParaRPr lang="en-US" b="1" dirty="0" smtClean="0">
              <a:solidFill>
                <a:schemeClr val="tx1"/>
              </a:solidFill>
            </a:endParaRP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22</a:t>
            </a:fld>
            <a:endParaRPr lang="en-US" dirty="0"/>
          </a:p>
        </p:txBody>
      </p:sp>
    </p:spTree>
    <p:extLst>
      <p:ext uri="{BB962C8B-B14F-4D97-AF65-F5344CB8AC3E}">
        <p14:creationId xmlns:p14="http://schemas.microsoft.com/office/powerpoint/2010/main" val="2620223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sz="1200" b="1" i="1" dirty="0">
                <a:solidFill>
                  <a:schemeClr val="tx1"/>
                </a:solidFill>
              </a:rPr>
              <a:t>Para programas que implementen el cepillado de dientes</a:t>
            </a:r>
            <a:endParaRPr lang="en-US" sz="1200" b="1" i="1" dirty="0">
              <a:solidFill>
                <a:schemeClr val="tx1"/>
              </a:solidFill>
            </a:endParaRPr>
          </a:p>
          <a:p>
            <a:pPr lvl="0" rtl="0"/>
            <a:endParaRPr lang="en-US" sz="1200" b="1" dirty="0">
              <a:solidFill>
                <a:schemeClr val="tx1"/>
              </a:solidFill>
            </a:endParaRPr>
          </a:p>
          <a:p>
            <a:pPr lvl="0" rtl="0"/>
            <a:r>
              <a:rPr lang="es" sz="1200" b="1" dirty="0">
                <a:solidFill>
                  <a:schemeClr val="tx1"/>
                </a:solidFill>
              </a:rPr>
              <a:t>Analice los desafíos y las oportunidades:  </a:t>
            </a:r>
            <a:endParaRPr lang="en-US" sz="1200" b="1" dirty="0" smtClean="0">
              <a:solidFill>
                <a:schemeClr val="tx1"/>
              </a:solidFill>
            </a:endParaRPr>
          </a:p>
          <a:p>
            <a:pPr lvl="0" rtl="0"/>
            <a:r>
              <a:rPr lang="es" sz="1200" b="0" i="1" dirty="0">
                <a:solidFill>
                  <a:schemeClr val="tx1"/>
                </a:solidFill>
              </a:rPr>
              <a:t>(Evalúe las necesidades de los asistentes haciendo preguntas. Los siguientes son ejemplos)</a:t>
            </a:r>
          </a:p>
          <a:p>
            <a:pPr marL="174708" indent="-174708" rtl="0">
              <a:buFont typeface="Arial" panose="020B0604020202020204" pitchFamily="34" charset="0"/>
              <a:buChar char="•"/>
            </a:pPr>
            <a:r>
              <a:rPr lang="es" sz="1200" b="0" i="0" dirty="0">
                <a:solidFill>
                  <a:schemeClr val="tx1"/>
                </a:solidFill>
              </a:rPr>
              <a:t>¿Sus niños se cepillan los dientes durante el día?  ¿Les emociona y están motivados para hacerlo? </a:t>
            </a:r>
          </a:p>
          <a:p>
            <a:pPr marL="174708" indent="-174708" rtl="0">
              <a:buFont typeface="Arial" panose="020B0604020202020204" pitchFamily="34" charset="0"/>
              <a:buChar char="•"/>
            </a:pPr>
            <a:r>
              <a:rPr lang="es" sz="1200" b="0" i="0" dirty="0">
                <a:solidFill>
                  <a:schemeClr val="tx1"/>
                </a:solidFill>
              </a:rPr>
              <a:t>¿Cómo es el proceso para usted?  Si tienen alguna falla o puntos problemáticos, pensemos en algunas ideas para ayudar a que sea más fácil </a:t>
            </a:r>
            <a:r>
              <a:rPr lang="es" sz="1200" b="0" i="1" dirty="0">
                <a:solidFill>
                  <a:schemeClr val="tx1"/>
                </a:solidFill>
              </a:rPr>
              <a:t>(lluvia de ideas)</a:t>
            </a:r>
            <a:r>
              <a:rPr lang="es" sz="1200" b="0" i="0" dirty="0">
                <a:solidFill>
                  <a:schemeClr val="tx1"/>
                </a:solidFill>
              </a:rPr>
              <a:t>. </a:t>
            </a:r>
          </a:p>
          <a:p>
            <a:pPr marL="174708" indent="-174708" rtl="0">
              <a:buFont typeface="Arial" panose="020B0604020202020204" pitchFamily="34" charset="0"/>
              <a:buChar char="•"/>
            </a:pPr>
            <a:r>
              <a:rPr lang="es" sz="1200" b="0" i="0" dirty="0">
                <a:solidFill>
                  <a:schemeClr val="tx1"/>
                </a:solidFill>
              </a:rPr>
              <a:t>¿Cómo creen que es para las familias en casa?  ¿Entienden los padres la importancia del cepillado?  ¿Se aseguran de que se lleve a cabo? ¿Cómo lo saben? </a:t>
            </a:r>
          </a:p>
          <a:p>
            <a:pPr lvl="0" rtl="0"/>
            <a:endParaRPr lang="en-US" sz="1200" b="0" i="0" dirty="0" smtClean="0">
              <a:solidFill>
                <a:schemeClr val="tx1"/>
              </a:solidFill>
            </a:endParaRPr>
          </a:p>
          <a:p>
            <a:pPr lvl="0" rtl="0"/>
            <a:r>
              <a:rPr lang="es" sz="1200" b="1" i="1" dirty="0">
                <a:solidFill>
                  <a:schemeClr val="tx1"/>
                </a:solidFill>
              </a:rPr>
              <a:t>Para programas que no implementan el cepillado de dientes o que expresen dificultad </a:t>
            </a:r>
            <a:endParaRPr lang="en-US" sz="1200" b="1" i="1" baseline="0" dirty="0" smtClean="0">
              <a:solidFill>
                <a:schemeClr val="tx1"/>
              </a:solidFill>
            </a:endParaRPr>
          </a:p>
          <a:p>
            <a:pPr lvl="0" rtl="0"/>
            <a:endParaRPr lang="en-US" sz="1200" b="1" i="0" baseline="0" dirty="0" smtClean="0">
              <a:solidFill>
                <a:schemeClr val="tx1"/>
              </a:solidFill>
            </a:endParaRPr>
          </a:p>
          <a:p>
            <a:pPr lvl="0" rtl="0"/>
            <a:r>
              <a:rPr lang="es" sz="1200" b="1" i="0" dirty="0">
                <a:solidFill>
                  <a:schemeClr val="tx1"/>
                </a:solidFill>
              </a:rPr>
              <a:t>Demuestre cómo establecer un procedimiento de cepillado de dientes:  </a:t>
            </a:r>
          </a:p>
          <a:p>
            <a:pPr lvl="0" rtl="0"/>
            <a:r>
              <a:rPr lang="es" sz="1200" b="1" i="1" dirty="0">
                <a:solidFill>
                  <a:schemeClr val="tx1"/>
                </a:solidFill>
              </a:rPr>
              <a:t>(Traiga un vaso, pasta dental, una servilleta y un cepillo de dientes)</a:t>
            </a:r>
          </a:p>
          <a:p>
            <a:pPr marL="174708" indent="-174708" rtl="0">
              <a:buFont typeface="Arial" panose="020B0604020202020204" pitchFamily="34" charset="0"/>
              <a:buChar char="•"/>
            </a:pPr>
            <a:r>
              <a:rPr lang="es" sz="1200" dirty="0">
                <a:solidFill>
                  <a:schemeClr val="tx1"/>
                </a:solidFill>
              </a:rPr>
              <a:t>Los maestros a veces se resisten a empezar a cepillar dientes. Tienen pesadillas de niños haciendo fila en el baño mientras pelean usando sus cepillos como espadas.  </a:t>
            </a:r>
          </a:p>
          <a:p>
            <a:pPr marL="174708" indent="-174708" rtl="0">
              <a:buFont typeface="Arial" panose="020B0604020202020204" pitchFamily="34" charset="0"/>
              <a:buChar char="•"/>
            </a:pPr>
            <a:r>
              <a:rPr lang="es" sz="1200" dirty="0">
                <a:solidFill>
                  <a:schemeClr val="tx1"/>
                </a:solidFill>
              </a:rPr>
              <a:t>En la página 60, hay un procedimiento para cepillarse los dientes fácil de implementar y divertido para los niños.  </a:t>
            </a:r>
          </a:p>
          <a:p>
            <a:pPr marL="174708" indent="-174708" rtl="0">
              <a:buFont typeface="Arial" panose="020B0604020202020204" pitchFamily="34" charset="0"/>
              <a:buChar char="•"/>
            </a:pPr>
            <a:r>
              <a:rPr lang="es" sz="1200" dirty="0">
                <a:solidFill>
                  <a:schemeClr val="tx1"/>
                </a:solidFill>
              </a:rPr>
              <a:t>No necesitan usar el baño.  Ni siquiera necesitan usar un lavabo.  Puede hacerlo cuando los niños estén sentados en las mesas después de comer o con los niños sentados en un círculo.</a:t>
            </a:r>
          </a:p>
          <a:p>
            <a:pPr lvl="0" rtl="0"/>
            <a:endParaRPr lang="en-US" sz="1200" dirty="0" smtClean="0">
              <a:solidFill>
                <a:schemeClr val="tx1"/>
              </a:solidFill>
            </a:endParaRPr>
          </a:p>
          <a:p>
            <a:pPr marL="174708" indent="-174708" rtl="0">
              <a:buFont typeface="Arial" panose="020B0604020202020204" pitchFamily="34" charset="0"/>
              <a:buChar char="•"/>
            </a:pPr>
            <a:r>
              <a:rPr lang="es" sz="1200" dirty="0">
                <a:solidFill>
                  <a:schemeClr val="tx1"/>
                </a:solidFill>
              </a:rPr>
              <a:t>Mientras los niños desayunan, yo o mi maestro adjunto colocamos un pequeño vaso de papel con una pequeña cantidad de pasta dental del tamaño de un guisante para cada niño.  Organizarlo así evita la contaminación cruzada.   </a:t>
            </a:r>
          </a:p>
          <a:p>
            <a:pPr marL="174708" indent="-174708" rtl="0">
              <a:buFont typeface="Arial" panose="020B0604020202020204" pitchFamily="34" charset="0"/>
              <a:buChar char="•"/>
            </a:pPr>
            <a:r>
              <a:rPr lang="es" sz="1200" dirty="0">
                <a:solidFill>
                  <a:schemeClr val="tx1"/>
                </a:solidFill>
              </a:rPr>
              <a:t>Junto a cada niño pongo una servilleta, el vaso y el cepillo de dientes etiquetado con su nombre.  </a:t>
            </a:r>
            <a:r>
              <a:rPr lang="es" sz="1200" strike="sngStrike" dirty="0">
                <a:solidFill>
                  <a:schemeClr val="tx1"/>
                </a:solidFill>
              </a:rPr>
              <a:t>   </a:t>
            </a:r>
          </a:p>
          <a:p>
            <a:pPr marL="174708" indent="-174708" rtl="0">
              <a:buFont typeface="Arial" panose="020B0604020202020204" pitchFamily="34" charset="0"/>
              <a:buChar char="•"/>
            </a:pPr>
            <a:r>
              <a:rPr lang="es" sz="1200" dirty="0">
                <a:solidFill>
                  <a:schemeClr val="tx1"/>
                </a:solidFill>
              </a:rPr>
              <a:t>Luego, los niños se cepillan.  </a:t>
            </a:r>
          </a:p>
          <a:p>
            <a:pPr rtl="0"/>
            <a:endParaRPr lang="en-US" sz="1200"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23</a:t>
            </a:fld>
            <a:endParaRPr lang="en-US" dirty="0"/>
          </a:p>
        </p:txBody>
      </p:sp>
    </p:spTree>
    <p:extLst>
      <p:ext uri="{BB962C8B-B14F-4D97-AF65-F5344CB8AC3E}">
        <p14:creationId xmlns:p14="http://schemas.microsoft.com/office/powerpoint/2010/main" val="4175248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dirty="0">
                <a:solidFill>
                  <a:schemeClr val="tx1"/>
                </a:solidFill>
              </a:rPr>
              <a:t>Analice el folleto de práctica para los padres: </a:t>
            </a:r>
            <a:endParaRPr lang="en-US" b="1" dirty="0" smtClean="0">
              <a:solidFill>
                <a:schemeClr val="tx1"/>
              </a:solidFill>
            </a:endParaRPr>
          </a:p>
          <a:p>
            <a:pPr marL="174708" indent="-174708" rtl="0">
              <a:buFont typeface="Arial" panose="020B0604020202020204" pitchFamily="34" charset="0"/>
              <a:buChar char="•"/>
            </a:pPr>
            <a:r>
              <a:rPr lang="es" dirty="0">
                <a:solidFill>
                  <a:schemeClr val="tx1"/>
                </a:solidFill>
              </a:rPr>
              <a:t>Esta diapositiva es de un folleto de práctica para los padres que muestra a las familias cómo cepillarse. </a:t>
            </a:r>
          </a:p>
          <a:p>
            <a:pPr marL="174708" indent="-174708" rtl="0">
              <a:buFont typeface="Arial" panose="020B0604020202020204" pitchFamily="34" charset="0"/>
              <a:buChar char="•"/>
            </a:pPr>
            <a:r>
              <a:rPr lang="es" dirty="0">
                <a:solidFill>
                  <a:schemeClr val="tx1"/>
                </a:solidFill>
              </a:rPr>
              <a:t>Se encuentra en la sección Participación Familiar en la página 107. </a:t>
            </a:r>
            <a:endParaRPr lang="en-US" dirty="0" smtClean="0">
              <a:solidFill>
                <a:schemeClr val="tx1"/>
              </a:solidFill>
            </a:endParaRPr>
          </a:p>
          <a:p>
            <a:pPr marL="174708" indent="-174708" rtl="0">
              <a:buFont typeface="Arial" panose="020B0604020202020204" pitchFamily="34" charset="0"/>
              <a:buChar char="•"/>
            </a:pPr>
            <a:r>
              <a:rPr lang="es" dirty="0">
                <a:solidFill>
                  <a:schemeClr val="tx1"/>
                </a:solidFill>
              </a:rPr>
              <a:t>Podrían enviarla a casa para que los padres la cuelguen en el baño.  </a:t>
            </a:r>
          </a:p>
          <a:p>
            <a:pPr marL="174708" indent="-174708" rtl="0">
              <a:buFont typeface="Arial" panose="020B0604020202020204" pitchFamily="34" charset="0"/>
              <a:buChar char="•"/>
            </a:pPr>
            <a:r>
              <a:rPr lang="es" dirty="0">
                <a:solidFill>
                  <a:schemeClr val="tx1"/>
                </a:solidFill>
              </a:rPr>
              <a:t>¿De qué otras formas imaginan que pueden usar esta página? </a:t>
            </a:r>
            <a:r>
              <a:rPr lang="es" i="1" dirty="0">
                <a:solidFill>
                  <a:schemeClr val="tx1"/>
                </a:solidFill>
              </a:rPr>
              <a:t>(ejemplos: colgarla como cartel en la escuela, hacer un libro, hacer un rompecabezas de secuencia) </a:t>
            </a:r>
          </a:p>
          <a:p>
            <a:pPr lvl="0" rtl="0"/>
            <a:endParaRPr lang="en-US" dirty="0" smtClean="0">
              <a:solidFill>
                <a:schemeClr val="tx1"/>
              </a:solidFill>
            </a:endParaRPr>
          </a:p>
          <a:p>
            <a:pPr defTabSz="931774" rtl="0">
              <a:defRPr/>
            </a:pPr>
            <a:r>
              <a:rPr lang="es" b="1" i="1" dirty="0">
                <a:solidFill>
                  <a:schemeClr val="tx1"/>
                </a:solidFill>
              </a:rPr>
              <a:t>Para programas que no implementan el cepillado de dientes: </a:t>
            </a:r>
          </a:p>
          <a:p>
            <a:pPr defTabSz="931774" rtl="0">
              <a:defRPr/>
            </a:pPr>
            <a:endParaRPr lang="en-US" b="1" dirty="0" smtClean="0">
              <a:solidFill>
                <a:schemeClr val="tx1"/>
              </a:solidFill>
            </a:endParaRPr>
          </a:p>
          <a:p>
            <a:pPr defTabSz="931774" rtl="0">
              <a:defRPr/>
            </a:pPr>
            <a:r>
              <a:rPr lang="es" b="1" dirty="0">
                <a:solidFill>
                  <a:schemeClr val="tx1"/>
                </a:solidFill>
              </a:rPr>
              <a:t>Demuestre el Cepillado de Dientes:  3 minutos</a:t>
            </a:r>
          </a:p>
          <a:p>
            <a:pPr marL="174708" indent="-174708" rtl="0">
              <a:buFont typeface="Arial" panose="020B0604020202020204" pitchFamily="34" charset="0"/>
              <a:buChar char="•"/>
            </a:pPr>
            <a:r>
              <a:rPr lang="es" dirty="0">
                <a:solidFill>
                  <a:schemeClr val="tx1"/>
                </a:solidFill>
              </a:rPr>
              <a:t>¡El cepillado no debería parecer una tarea!  Hacer que el cepillado sea divertido y fácil al inicio ayuda a establecer un tono positivo y evitar los quejidos y el caos. </a:t>
            </a:r>
          </a:p>
          <a:p>
            <a:pPr marL="174708" indent="-174708" rtl="0">
              <a:buFont typeface="Arial" panose="020B0604020202020204" pitchFamily="34" charset="0"/>
              <a:buChar char="•"/>
            </a:pPr>
            <a:r>
              <a:rPr lang="es" dirty="0">
                <a:solidFill>
                  <a:schemeClr val="tx1"/>
                </a:solidFill>
              </a:rPr>
              <a:t>En la página 61 encontrarán una lección que pueden usar para presentar el cepillado de dientes en el salón de clases. </a:t>
            </a:r>
          </a:p>
          <a:p>
            <a:pPr marL="174708" indent="-174708" rtl="0">
              <a:buFont typeface="Arial" panose="020B0604020202020204" pitchFamily="34" charset="0"/>
              <a:buChar char="•"/>
            </a:pPr>
            <a:r>
              <a:rPr lang="es" dirty="0">
                <a:solidFill>
                  <a:schemeClr val="tx1"/>
                </a:solidFill>
              </a:rPr>
              <a:t>Cepillar los dientes en la escuela no es tan eficaz como el cepillado individual en casa, pero ayuda a introducir y reforzar el hábito. </a:t>
            </a:r>
          </a:p>
          <a:p>
            <a:pPr marL="174708" indent="-174708" rtl="0">
              <a:buFont typeface="Arial" panose="020B0604020202020204" pitchFamily="34" charset="0"/>
              <a:buChar char="•"/>
            </a:pPr>
            <a:r>
              <a:rPr lang="es" dirty="0">
                <a:solidFill>
                  <a:schemeClr val="tx1"/>
                </a:solidFill>
              </a:rPr>
              <a:t>Esta es una forma divertida de hacer que los niños se entusiasmen con el cepillado de dientes</a:t>
            </a:r>
          </a:p>
          <a:p>
            <a:pPr marL="174708" indent="-174708" rtl="0">
              <a:buFont typeface="Arial" panose="020B0604020202020204" pitchFamily="34" charset="0"/>
              <a:buChar char="•"/>
            </a:pPr>
            <a:r>
              <a:rPr lang="es" dirty="0">
                <a:solidFill>
                  <a:schemeClr val="tx1"/>
                </a:solidFill>
              </a:rPr>
              <a:t>Finjan que son los niños de mi clase:  </a:t>
            </a:r>
          </a:p>
          <a:p>
            <a:pPr lvl="0" rtl="0"/>
            <a:r>
              <a:rPr lang="es" dirty="0">
                <a:solidFill>
                  <a:schemeClr val="tx1"/>
                </a:solidFill>
              </a:rPr>
              <a:t>	- ¿Estamos listos para cepillarnos?  </a:t>
            </a:r>
          </a:p>
          <a:p>
            <a:pPr lvl="0" rtl="0"/>
            <a:r>
              <a:rPr lang="es" dirty="0">
                <a:solidFill>
                  <a:schemeClr val="tx1"/>
                </a:solidFill>
              </a:rPr>
              <a:t>	- ¡Esos gusanos de las caries son muy cosquillosos! ¡Si les hacemos cosquillas, se irán! ¡Hagámosles cosquillas juntos! Toquen sus dientes con el cepillo y hagan 5 pequeños círculos haciendo cosquillas en cada diente. ¿Pueden contar conmigo? 1,2,3,4,5. ¡Bien! Ahora vamos al siguiente diente, 1,2,3,4,5. ¡Fantástico! Puedo oír a esos gusanos de las caries decir, “¡Oh! Me están haciendo cosquillas; ya no quiero estar en esta boca”. Sigamos haciendo cosquillas hasta echarlos a todos de nuestros dientes. Ahora hagamos cosquillas en el interior.  ¡No olviden los lugares irregulares donde mastican la comida! Sigan con los dientes de abajo. </a:t>
            </a:r>
            <a:endParaRPr lang="en-US" dirty="0" smtClean="0">
              <a:solidFill>
                <a:schemeClr val="tx1"/>
              </a:solidFill>
            </a:endParaRPr>
          </a:p>
          <a:p>
            <a:pPr marL="171450" lvl="0" indent="-171450" rtl="0">
              <a:buFont typeface="Arial" panose="020B0604020202020204" pitchFamily="34" charset="0"/>
              <a:buChar char="•"/>
            </a:pPr>
            <a:r>
              <a:rPr lang="es" dirty="0">
                <a:solidFill>
                  <a:schemeClr val="tx1"/>
                </a:solidFill>
              </a:rPr>
              <a:t>Esos gusanos de las caries están tratando de salir. ¿Debemos tragarlos? ¡NO! ¡Vamos a escupirlos en nuestro vaso! ¿Ya terminamos de cepillarnos? ¡No! ¡Tenemos que cepillarnos la lengua para atrapar el resto de los gérmenes para que nuestro aliento no huela mal!  </a:t>
            </a:r>
          </a:p>
          <a:p>
            <a:pPr lvl="0" rtl="0"/>
            <a:r>
              <a:rPr lang="es" dirty="0">
                <a:solidFill>
                  <a:schemeClr val="tx1"/>
                </a:solidFill>
              </a:rPr>
              <a:t>	-Usen la servilleta para limpiarse la boca y luego pónganla en el vaso. ¡Ahora tiremos esos gérmenes en la basura y enjuaguemos nuestros cepillos! ¡Excelente trabajo! </a:t>
            </a:r>
          </a:p>
          <a:p>
            <a:pPr marL="174708" indent="-174708" rtl="0">
              <a:buFont typeface="Arial" panose="020B0604020202020204" pitchFamily="34" charset="0"/>
              <a:buChar char="•"/>
            </a:pPr>
            <a:r>
              <a:rPr lang="es" i="0" dirty="0">
                <a:solidFill>
                  <a:schemeClr val="tx1"/>
                </a:solidFill>
              </a:rPr>
              <a:t>Es posible que tocar música, (como “Cepillarse los Dientes” de Raffi), usar cronómetros o cepillarse con los niños ayude a que los niños se entusiasmen. </a:t>
            </a:r>
            <a:endParaRPr lang="en-US" i="0" dirty="0" smtClean="0">
              <a:solidFill>
                <a:schemeClr val="tx1"/>
              </a:solidFill>
            </a:endParaRPr>
          </a:p>
          <a:p>
            <a:pPr lvl="0" rtl="0"/>
            <a:r>
              <a:rPr lang="es" dirty="0">
                <a:solidFill>
                  <a:schemeClr val="tx1"/>
                </a:solidFill>
              </a:rPr>
              <a:t> </a:t>
            </a:r>
          </a:p>
          <a:p>
            <a:pPr lvl="0" rtl="0"/>
            <a:endParaRPr lang="en-US" b="1" dirty="0" smtClean="0">
              <a:solidFill>
                <a:schemeClr val="tx1"/>
              </a:solidFill>
            </a:endParaRP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24</a:t>
            </a:fld>
            <a:endParaRPr lang="en-US" dirty="0"/>
          </a:p>
        </p:txBody>
      </p:sp>
    </p:spTree>
    <p:extLst>
      <p:ext uri="{BB962C8B-B14F-4D97-AF65-F5344CB8AC3E}">
        <p14:creationId xmlns:p14="http://schemas.microsoft.com/office/powerpoint/2010/main" val="978348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i="1" dirty="0">
                <a:solidFill>
                  <a:schemeClr val="tx1"/>
                </a:solidFill>
              </a:rPr>
              <a:t>Para programas que necesitan orientación sobre el almacenamiento del cepillo de dientes</a:t>
            </a:r>
          </a:p>
          <a:p>
            <a:pPr lvl="0" rtl="0"/>
            <a:endParaRPr lang="en-US" baseline="0" dirty="0" smtClean="0">
              <a:solidFill>
                <a:schemeClr val="tx1"/>
              </a:solidFill>
            </a:endParaRPr>
          </a:p>
          <a:p>
            <a:pPr lvl="0" rtl="0"/>
            <a:r>
              <a:rPr lang="es" b="1" dirty="0">
                <a:solidFill>
                  <a:schemeClr val="tx1"/>
                </a:solidFill>
              </a:rPr>
              <a:t>Analice el almacenamiento del cepillo dental:</a:t>
            </a:r>
            <a:endParaRPr lang="en-US" b="1" dirty="0" smtClean="0">
              <a:solidFill>
                <a:schemeClr val="tx1"/>
              </a:solidFill>
            </a:endParaRPr>
          </a:p>
          <a:p>
            <a:pPr lvl="0" rtl="0"/>
            <a:endParaRPr lang="en-US" dirty="0" smtClean="0">
              <a:solidFill>
                <a:schemeClr val="tx1"/>
              </a:solidFill>
            </a:endParaRPr>
          </a:p>
          <a:p>
            <a:pPr marL="171450" lvl="0" indent="-171450" rtl="0">
              <a:buFont typeface="Arial" panose="020B0604020202020204" pitchFamily="34" charset="0"/>
              <a:buChar char="•"/>
            </a:pPr>
            <a:r>
              <a:rPr lang="es" dirty="0">
                <a:solidFill>
                  <a:schemeClr val="tx1"/>
                </a:solidFill>
              </a:rPr>
              <a:t>Cuando todos hayan terminado de cepillarse, los adultos recogen los cepillos dentales, enjuagan cada uno en agua caliente y los guardan.  </a:t>
            </a:r>
          </a:p>
          <a:p>
            <a:pPr marL="171450" lvl="0" indent="-171450" rtl="0">
              <a:buFont typeface="Arial" panose="020B0604020202020204" pitchFamily="34" charset="0"/>
              <a:buChar char="•"/>
            </a:pPr>
            <a:r>
              <a:rPr lang="es" dirty="0">
                <a:solidFill>
                  <a:schemeClr val="tx1"/>
                </a:solidFill>
              </a:rPr>
              <a:t>Al guardar cepillos de dientes es importante que </a:t>
            </a:r>
          </a:p>
          <a:p>
            <a:pPr lvl="0" rtl="0"/>
            <a:r>
              <a:rPr lang="es" dirty="0">
                <a:solidFill>
                  <a:schemeClr val="tx1"/>
                </a:solidFill>
              </a:rPr>
              <a:t>	- estén etiquetados</a:t>
            </a:r>
          </a:p>
          <a:p>
            <a:pPr lvl="0" rtl="0"/>
            <a:r>
              <a:rPr lang="es" dirty="0">
                <a:solidFill>
                  <a:schemeClr val="tx1"/>
                </a:solidFill>
              </a:rPr>
              <a:t>	- los cepillos no se toquen entre sí</a:t>
            </a:r>
          </a:p>
          <a:p>
            <a:pPr lvl="0" rtl="0"/>
            <a:r>
              <a:rPr lang="es" dirty="0">
                <a:solidFill>
                  <a:schemeClr val="tx1"/>
                </a:solidFill>
              </a:rPr>
              <a:t>	- estén descubiertos para que sequen con el aire.  </a:t>
            </a:r>
          </a:p>
          <a:p>
            <a:pPr marL="0" lvl="0" indent="0" rtl="0">
              <a:buFont typeface="Arial" panose="020B0604020202020204" pitchFamily="34" charset="0"/>
              <a:buNone/>
            </a:pPr>
            <a:endParaRPr lang="en-US" dirty="0" smtClean="0">
              <a:solidFill>
                <a:schemeClr val="tx1"/>
              </a:solidFill>
            </a:endParaRPr>
          </a:p>
          <a:p>
            <a:pPr marL="171450" lvl="0" indent="-171450" rtl="0">
              <a:buFont typeface="Arial" panose="020B0604020202020204" pitchFamily="34" charset="0"/>
              <a:buChar char="•"/>
            </a:pPr>
            <a:r>
              <a:rPr lang="es" dirty="0">
                <a:solidFill>
                  <a:schemeClr val="tx1"/>
                </a:solidFill>
              </a:rPr>
              <a:t>Hay muchas opciones para almacenar pasta dental: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 dirty="0">
                <a:solidFill>
                  <a:schemeClr val="tx1"/>
                </a:solidFill>
              </a:rPr>
              <a:t>	</a:t>
            </a:r>
            <a:r>
              <a:rPr lang="es" b="0" i="0" dirty="0">
                <a:solidFill>
                  <a:schemeClr val="tx1"/>
                </a:solidFill>
              </a:rPr>
              <a:t>- Use una bandeja con vasos individuales para sostener los cepillos. Etiquete cada cepillo/vaso con el nombre del niño para que pueda transportarlos al área de cepillado cuando se requiera. </a:t>
            </a:r>
            <a:endParaRPr lang="en-US" b="0" i="0" dirty="0" smtClean="0">
              <a:solidFill>
                <a:schemeClr val="tx1"/>
              </a:solidFill>
            </a:endParaRPr>
          </a:p>
          <a:p>
            <a:pPr marL="0" lvl="0" indent="0" rtl="0">
              <a:buFont typeface="Arial" panose="020B0604020202020204" pitchFamily="34" charset="0"/>
              <a:buNone/>
            </a:pPr>
            <a:endParaRPr lang="en-US" dirty="0" smtClean="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solidFill>
                  <a:schemeClr val="tx1"/>
                </a:solidFill>
              </a:rPr>
              <a:t>Siga el protocolo establecido por su organización: National Head Start o las regulaciones del estado de Washington. </a:t>
            </a:r>
          </a:p>
          <a:p>
            <a:pPr lvl="0" rtl="0"/>
            <a:r>
              <a:rPr lang="es" dirty="0">
                <a:solidFill>
                  <a:schemeClr val="tx1"/>
                </a:solidFill>
              </a:rPr>
              <a:t> </a:t>
            </a:r>
          </a:p>
          <a:p>
            <a:pPr lvl="0" rtl="0"/>
            <a:r>
              <a:rPr lang="es" dirty="0">
                <a:solidFill>
                  <a:schemeClr val="tx1"/>
                </a:solidFill>
              </a:rPr>
              <a:t> </a:t>
            </a:r>
          </a:p>
          <a:p>
            <a:pPr lvl="0" rtl="0"/>
            <a:r>
              <a:rPr lang="es" dirty="0">
                <a:solidFill>
                  <a:schemeClr val="tx1"/>
                </a:solidFill>
              </a:rPr>
              <a:t> </a:t>
            </a:r>
          </a:p>
          <a:p>
            <a:pPr lvl="0" rtl="0"/>
            <a:r>
              <a:rPr lang="es" dirty="0">
                <a:solidFill>
                  <a:schemeClr val="tx1"/>
                </a:solidFill>
              </a:rPr>
              <a:t> </a:t>
            </a: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25</a:t>
            </a:fld>
            <a:endParaRPr lang="en-US" dirty="0"/>
          </a:p>
        </p:txBody>
      </p:sp>
    </p:spTree>
    <p:extLst>
      <p:ext uri="{BB962C8B-B14F-4D97-AF65-F5344CB8AC3E}">
        <p14:creationId xmlns:p14="http://schemas.microsoft.com/office/powerpoint/2010/main" val="1341309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a:solidFill>
                  <a:schemeClr val="tx1"/>
                </a:solidFill>
              </a:rPr>
              <a:t>Comparta información sobre el fluoruro: </a:t>
            </a:r>
            <a:endParaRPr lang="en-US" b="1" dirty="0" smtClean="0">
              <a:solidFill>
                <a:schemeClr val="tx1"/>
              </a:solidFill>
            </a:endParaRPr>
          </a:p>
          <a:p>
            <a:pPr rtl="0"/>
            <a:endParaRPr lang="en-US" b="1" dirty="0">
              <a:solidFill>
                <a:schemeClr val="tx1"/>
              </a:solidFill>
            </a:endParaRPr>
          </a:p>
          <a:p>
            <a:pPr marL="174708" indent="-174708" rtl="0">
              <a:buFont typeface="Arial" panose="020B0604020202020204" pitchFamily="34" charset="0"/>
              <a:buChar char="•"/>
            </a:pPr>
            <a:r>
              <a:rPr lang="es">
                <a:solidFill>
                  <a:schemeClr val="tx1"/>
                </a:solidFill>
              </a:rPr>
              <a:t>¿Notaron que los niños no se enjuagan después de cepillarse?  </a:t>
            </a:r>
          </a:p>
          <a:p>
            <a:pPr marL="174708" indent="-174708" rtl="0">
              <a:buFont typeface="Arial" panose="020B0604020202020204" pitchFamily="34" charset="0"/>
              <a:buChar char="•"/>
            </a:pPr>
            <a:r>
              <a:rPr lang="es">
                <a:solidFill>
                  <a:schemeClr val="tx1"/>
                </a:solidFill>
              </a:rPr>
              <a:t>Se recomienda que los niños escupan, pero que no se enjuaguen después de cepillarse para que el fluoruro de la pasta dental tenga más tiempo para fortalecer los dientes. </a:t>
            </a:r>
          </a:p>
          <a:p>
            <a:pPr marL="174708" indent="-174708" rtl="0">
              <a:buFont typeface="Arial" panose="020B0604020202020204" pitchFamily="34" charset="0"/>
              <a:buChar char="•"/>
            </a:pPr>
            <a:r>
              <a:rPr lang="es">
                <a:solidFill>
                  <a:schemeClr val="tx1"/>
                </a:solidFill>
              </a:rPr>
              <a:t>Asegúrense de seguir las pautas para la cantidad de pasta que deben usar o sigan la regla general: una pequeña cantidad de pasta dental desde que salen los dientes hasta los 3 años, y del tamaño de un guisante a partir de entonces.</a:t>
            </a:r>
          </a:p>
          <a:p>
            <a:pPr marL="174708" indent="-174708" rtl="0">
              <a:buFont typeface="Arial" panose="020B0604020202020204" pitchFamily="34" charset="0"/>
              <a:buChar char="•"/>
            </a:pPr>
            <a:r>
              <a:rPr lang="es">
                <a:solidFill>
                  <a:schemeClr val="tx1"/>
                </a:solidFill>
              </a:rPr>
              <a:t>Como a veces hay conceptos erróneos sobre el fluoruro, hemos incluido un folleto de práctica para los padres en su carpeta; compártanlo con las familias o díganles que visiten www.ilikemyteeth.org </a:t>
            </a:r>
          </a:p>
          <a:p>
            <a:pPr lvl="0" rtl="0"/>
            <a:endParaRPr lang="en-US" dirty="0" smtClean="0">
              <a:solidFill>
                <a:schemeClr val="tx1"/>
              </a:solidFill>
            </a:endParaRP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26</a:t>
            </a:fld>
            <a:endParaRPr lang="en-US" dirty="0"/>
          </a:p>
        </p:txBody>
      </p:sp>
    </p:spTree>
    <p:extLst>
      <p:ext uri="{BB962C8B-B14F-4D97-AF65-F5344CB8AC3E}">
        <p14:creationId xmlns:p14="http://schemas.microsoft.com/office/powerpoint/2010/main" val="3154429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i="0" dirty="0"/>
              <a:t>ESCRIBA “IR AL DENTISTA</a:t>
            </a:r>
            <a:r>
              <a:rPr lang="es" b="1" i="0" dirty="0">
                <a:solidFill>
                  <a:srgbClr val="FF0000"/>
                </a:solidFill>
              </a:rPr>
              <a:t>”- Tiempo total de la sección 10 minutos</a:t>
            </a:r>
          </a:p>
          <a:p>
            <a:pPr lvl="0" rtl="0"/>
            <a:endParaRPr lang="en-US" b="1" dirty="0" smtClean="0">
              <a:solidFill>
                <a:srgbClr val="FF0000"/>
              </a:solidFill>
            </a:endParaRPr>
          </a:p>
          <a:p>
            <a:pPr lvl="0" rtl="0"/>
            <a:r>
              <a:rPr lang="es" b="1" dirty="0"/>
              <a:t>Presente el </a:t>
            </a:r>
            <a:r>
              <a:rPr lang="es" b="1" i="0" dirty="0" smtClean="0">
                <a:solidFill>
                  <a:schemeClr val="tx1"/>
                </a:solidFill>
              </a:rPr>
              <a:t>Elemento </a:t>
            </a:r>
            <a:r>
              <a:rPr lang="es" b="1" dirty="0" smtClean="0"/>
              <a:t>Básico </a:t>
            </a:r>
            <a:r>
              <a:rPr lang="es" b="1" dirty="0"/>
              <a:t>n.° 5: Acudir al Dentista</a:t>
            </a:r>
            <a:endParaRPr lang="en-US" b="1" dirty="0" smtClean="0"/>
          </a:p>
          <a:p>
            <a:pPr lvl="0" rtl="0"/>
            <a:endParaRPr lang="en-US" b="1" dirty="0" smtClean="0"/>
          </a:p>
          <a:p>
            <a:pPr marL="174708" indent="-174708" rtl="0">
              <a:buFont typeface="Arial" panose="020B0604020202020204" pitchFamily="34" charset="0"/>
              <a:buChar char="•"/>
            </a:pPr>
            <a:r>
              <a:rPr lang="es" dirty="0"/>
              <a:t>Practicar hábitos saludables de salud bucal en la escuela y en casa es importante; </a:t>
            </a:r>
            <a:r>
              <a:rPr lang="es" dirty="0">
                <a:solidFill>
                  <a:srgbClr val="FF0000"/>
                </a:solidFill>
              </a:rPr>
              <a:t>también </a:t>
            </a:r>
            <a:r>
              <a:rPr lang="es" dirty="0"/>
              <a:t>es esencial recibir atención dental con regularidad. </a:t>
            </a:r>
          </a:p>
          <a:p>
            <a:pPr lvl="0" rtl="0">
              <a:buSzPct val="100000"/>
              <a:buFont typeface="Arial" pitchFamily="34"/>
              <a:buChar char="•"/>
            </a:pPr>
            <a:r>
              <a:rPr lang="es" dirty="0"/>
              <a:t>  Las revisiones dentales frecuentes son importantes para cada niño (y adulto) porque los dientes pueden cambiar muy rápido. </a:t>
            </a:r>
          </a:p>
          <a:p>
            <a:pPr lvl="0" rtl="0">
              <a:buSzPct val="100000"/>
              <a:buFont typeface="Arial" pitchFamily="34"/>
              <a:buChar char="•"/>
            </a:pPr>
            <a:r>
              <a:rPr lang="es" dirty="0"/>
              <a:t>  Un dentista se enfoca en prevenir y tratar problemas con los dientes y las encías.</a:t>
            </a:r>
          </a:p>
          <a:p>
            <a:pPr lvl="0" rtl="0">
              <a:buSzPct val="100000"/>
              <a:buFont typeface="Arial" pitchFamily="34"/>
              <a:buChar char="•"/>
            </a:pPr>
            <a:r>
              <a:rPr lang="es" dirty="0"/>
              <a:t>  Cada familia debe tener un dentista al cual visitar con regularidad.</a:t>
            </a:r>
          </a:p>
          <a:p>
            <a:pPr lvl="0" rtl="0"/>
            <a:endParaRPr lang="en-US" dirty="0" smtClean="0"/>
          </a:p>
          <a:p>
            <a:pPr rtl="0"/>
            <a:endParaRPr lang="en-US" dirty="0"/>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27</a:t>
            </a:fld>
            <a:endParaRPr lang="en-US" dirty="0"/>
          </a:p>
        </p:txBody>
      </p:sp>
    </p:spTree>
    <p:extLst>
      <p:ext uri="{BB962C8B-B14F-4D97-AF65-F5344CB8AC3E}">
        <p14:creationId xmlns:p14="http://schemas.microsoft.com/office/powerpoint/2010/main" val="1894552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dirty="0">
                <a:solidFill>
                  <a:schemeClr val="tx1"/>
                </a:solidFill>
              </a:rPr>
              <a:t>Explique el tema de la primera visita antes del primer cumpleaños. Explique la primera visita:</a:t>
            </a:r>
            <a:endParaRPr lang="en-US" b="1" dirty="0" smtClean="0">
              <a:solidFill>
                <a:schemeClr val="tx1"/>
              </a:solidFill>
            </a:endParaRPr>
          </a:p>
          <a:p>
            <a:pPr lvl="0" rtl="0"/>
            <a:endParaRPr lang="en-US" dirty="0" smtClean="0">
              <a:solidFill>
                <a:schemeClr val="tx1"/>
              </a:solidFill>
            </a:endParaRPr>
          </a:p>
          <a:p>
            <a:pPr marL="174708" indent="-174708" rtl="0">
              <a:buFont typeface="Arial" panose="020B0604020202020204" pitchFamily="34" charset="0"/>
              <a:buChar char="•"/>
            </a:pPr>
            <a:r>
              <a:rPr lang="es" dirty="0">
                <a:solidFill>
                  <a:schemeClr val="tx1"/>
                </a:solidFill>
              </a:rPr>
              <a:t>Se recomienda que los niños tengan su “1.</a:t>
            </a:r>
            <a:r>
              <a:rPr lang="es" baseline="30000" dirty="0">
                <a:solidFill>
                  <a:schemeClr val="tx1"/>
                </a:solidFill>
              </a:rPr>
              <a:t>a</a:t>
            </a:r>
            <a:r>
              <a:rPr lang="es" dirty="0">
                <a:solidFill>
                  <a:schemeClr val="tx1"/>
                </a:solidFill>
              </a:rPr>
              <a:t> visita en su 1.</a:t>
            </a:r>
            <a:r>
              <a:rPr lang="es" baseline="30000" dirty="0">
                <a:solidFill>
                  <a:schemeClr val="tx1"/>
                </a:solidFill>
              </a:rPr>
              <a:t>er</a:t>
            </a:r>
            <a:r>
              <a:rPr lang="es" dirty="0">
                <a:solidFill>
                  <a:schemeClr val="tx1"/>
                </a:solidFill>
              </a:rPr>
              <a:t> cumpleaños”. Puede ser en el consultorio dental o por medio de un proveedor médico. </a:t>
            </a:r>
          </a:p>
          <a:p>
            <a:pPr marL="174708" indent="-174708" rtl="0">
              <a:buFont typeface="Arial" panose="020B0604020202020204" pitchFamily="34" charset="0"/>
              <a:buChar char="•"/>
            </a:pPr>
            <a:r>
              <a:rPr lang="es" dirty="0">
                <a:solidFill>
                  <a:schemeClr val="tx1"/>
                </a:solidFill>
              </a:rPr>
              <a:t>Si un niño no ha tenido su 1.</a:t>
            </a:r>
            <a:r>
              <a:rPr lang="es" baseline="30000" dirty="0">
                <a:solidFill>
                  <a:schemeClr val="tx1"/>
                </a:solidFill>
              </a:rPr>
              <a:t>a</a:t>
            </a:r>
            <a:r>
              <a:rPr lang="es" dirty="0">
                <a:solidFill>
                  <a:schemeClr val="tx1"/>
                </a:solidFill>
              </a:rPr>
              <a:t> visita antes de su 1.</a:t>
            </a:r>
            <a:r>
              <a:rPr lang="es" baseline="30000" dirty="0">
                <a:solidFill>
                  <a:schemeClr val="tx1"/>
                </a:solidFill>
              </a:rPr>
              <a:t>er</a:t>
            </a:r>
            <a:r>
              <a:rPr lang="es" dirty="0">
                <a:solidFill>
                  <a:schemeClr val="tx1"/>
                </a:solidFill>
              </a:rPr>
              <a:t> cumpleaños, invite a los padres a que lo lleven lo antes posible.</a:t>
            </a:r>
          </a:p>
          <a:p>
            <a:pPr marL="174708" indent="-174708" rtl="0">
              <a:buFont typeface="Arial" panose="020B0604020202020204" pitchFamily="34" charset="0"/>
              <a:buChar char="•"/>
            </a:pPr>
            <a:r>
              <a:rPr lang="es" dirty="0">
                <a:solidFill>
                  <a:schemeClr val="tx1"/>
                </a:solidFill>
              </a:rPr>
              <a:t>Si las familias esperan hasta los 3 años, las caries ya podrían ser severas.</a:t>
            </a:r>
          </a:p>
          <a:p>
            <a:pPr marL="174708" indent="-174708" rtl="0">
              <a:buFont typeface="Arial" panose="020B0604020202020204" pitchFamily="34" charset="0"/>
              <a:buChar char="•"/>
            </a:pPr>
            <a:r>
              <a:rPr lang="es" dirty="0">
                <a:solidFill>
                  <a:schemeClr val="tx1"/>
                </a:solidFill>
              </a:rPr>
              <a:t>Si se detectan caries dentales durante la revisión dental, se programará una cita de seguimiento. Es importante alentar y apoyar a los padres a programar tales citas. Postergar el tratamiento puede ocasionar problemas de salud más graves. </a:t>
            </a:r>
          </a:p>
          <a:p>
            <a:pPr lvl="0" rtl="0"/>
            <a:endParaRPr lang="en-US" b="1" dirty="0" smtClean="0">
              <a:solidFill>
                <a:schemeClr val="tx1"/>
              </a:solidFill>
            </a:endParaRPr>
          </a:p>
          <a:p>
            <a:pPr lvl="0" rtl="0">
              <a:buSzPct val="100000"/>
              <a:buFont typeface="Arial" pitchFamily="34"/>
              <a:buNone/>
            </a:pPr>
            <a:r>
              <a:rPr lang="es" b="1" dirty="0">
                <a:solidFill>
                  <a:schemeClr val="tx1"/>
                </a:solidFill>
              </a:rPr>
              <a:t>Muestre actividades que enseñan a los niños qué esperar del dentista:</a:t>
            </a:r>
          </a:p>
          <a:p>
            <a:pPr marL="171450" lvl="0" indent="-171450" rtl="0">
              <a:buSzPct val="100000"/>
              <a:buFont typeface="Arial" panose="020B0604020202020204" pitchFamily="34" charset="0"/>
              <a:buChar char="•"/>
            </a:pPr>
            <a:r>
              <a:rPr lang="es" b="0" i="0" dirty="0">
                <a:solidFill>
                  <a:schemeClr val="tx1"/>
                </a:solidFill>
              </a:rPr>
              <a:t>Como maestros en el salón de clases, su papel no es contactar a las familias con el dentista, sino ayudar a los niños a entender por qué vamos al dentista y ayudar a preparar a los niños para lo que pueden esperar cuando lleguen allí.  </a:t>
            </a:r>
            <a:endParaRPr lang="en-US" b="0" i="0" dirty="0" smtClean="0">
              <a:solidFill>
                <a:schemeClr val="tx1"/>
              </a:solidFill>
            </a:endParaRPr>
          </a:p>
          <a:p>
            <a:pPr marL="174708" indent="-174708" rtl="0">
              <a:buFont typeface="Arial" panose="020B0604020202020204" pitchFamily="34" charset="0"/>
              <a:buChar char="•"/>
            </a:pPr>
            <a:r>
              <a:rPr lang="es" b="0" i="0" dirty="0">
                <a:solidFill>
                  <a:schemeClr val="tx1"/>
                </a:solidFill>
              </a:rPr>
              <a:t>Su libro del salón de clases tiene una variedad de actividades divertidas sobre las visitas al dentista. </a:t>
            </a:r>
          </a:p>
          <a:p>
            <a:pPr lvl="0" rtl="0"/>
            <a:endParaRPr lang="en-US" b="1" i="0" dirty="0" smtClean="0">
              <a:solidFill>
                <a:schemeClr val="tx1"/>
              </a:solidFill>
            </a:endParaRPr>
          </a:p>
          <a:p>
            <a:pPr lvl="0" rtl="0"/>
            <a:r>
              <a:rPr lang="es" b="1" i="0" dirty="0">
                <a:solidFill>
                  <a:schemeClr val="tx1"/>
                </a:solidFill>
              </a:rPr>
              <a:t>O:</a:t>
            </a:r>
            <a:r>
              <a:rPr lang="es" b="0" i="0" dirty="0">
                <a:solidFill>
                  <a:schemeClr val="tx1"/>
                </a:solidFill>
              </a:rPr>
              <a:t>  Preguntar:  ¿Qué pondrían en un consultorio dental simulado?  </a:t>
            </a:r>
            <a:r>
              <a:rPr lang="es" b="0" i="1" dirty="0">
                <a:solidFill>
                  <a:schemeClr val="tx1"/>
                </a:solidFill>
              </a:rPr>
              <a:t>(Haga ambos si el tiempo lo permite) </a:t>
            </a:r>
          </a:p>
          <a:p>
            <a:pPr lvl="0" rtl="0">
              <a:buSzPct val="100000"/>
              <a:buFont typeface="Arial" pitchFamily="34"/>
              <a:buNone/>
            </a:pPr>
            <a:r>
              <a:rPr lang="es" b="0" i="0" dirty="0">
                <a:solidFill>
                  <a:schemeClr val="tx1"/>
                </a:solidFill>
              </a:rPr>
              <a:t>Dado que su función es también compartir con los padres lo que están enseñando a sus niños, recuerden enviar a casa las actividades artísticas y la práctica para los padres </a:t>
            </a:r>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28</a:t>
            </a:fld>
            <a:endParaRPr lang="en-US" dirty="0"/>
          </a:p>
        </p:txBody>
      </p:sp>
    </p:spTree>
    <p:extLst>
      <p:ext uri="{BB962C8B-B14F-4D97-AF65-F5344CB8AC3E}">
        <p14:creationId xmlns:p14="http://schemas.microsoft.com/office/powerpoint/2010/main" val="1807982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i="1" dirty="0">
                <a:solidFill>
                  <a:schemeClr val="tx1"/>
                </a:solidFill>
              </a:rPr>
              <a:t>Para el personal asignado para poner a las familias en contacto con la atención dental</a:t>
            </a:r>
            <a:r>
              <a:rPr lang="es" i="1" dirty="0">
                <a:solidFill>
                  <a:schemeClr val="tx1"/>
                </a:solidFill>
              </a:rPr>
              <a:t> </a:t>
            </a:r>
          </a:p>
          <a:p>
            <a:pPr lvl="0" rtl="0"/>
            <a:endParaRPr lang="en-US" i="1" dirty="0" smtClean="0">
              <a:solidFill>
                <a:schemeClr val="tx1"/>
              </a:solidFill>
            </a:endParaRPr>
          </a:p>
          <a:p>
            <a:pPr lvl="0" rtl="0"/>
            <a:r>
              <a:rPr lang="es" b="1" i="0" dirty="0">
                <a:solidFill>
                  <a:schemeClr val="tx1"/>
                </a:solidFill>
              </a:rPr>
              <a:t>Analicen los recursos para poner a las familias en contacto con la atención dental: </a:t>
            </a:r>
            <a:endParaRPr lang="en-US" b="1" i="0" dirty="0" smtClean="0">
              <a:solidFill>
                <a:schemeClr val="tx1"/>
              </a:solidFill>
            </a:endParaRPr>
          </a:p>
          <a:p>
            <a:pPr marL="171450" lvl="0" indent="-171450" rtl="0">
              <a:buFont typeface="Arial" panose="020B0604020202020204" pitchFamily="34" charset="0"/>
              <a:buChar char="•"/>
            </a:pPr>
            <a:r>
              <a:rPr lang="es" dirty="0">
                <a:solidFill>
                  <a:schemeClr val="tx1"/>
                </a:solidFill>
              </a:rPr>
              <a:t>Con frecuencia, es difícil lograr que las familias programen y acudan a las citas dentales. </a:t>
            </a:r>
          </a:p>
          <a:p>
            <a:pPr marL="171450" lvl="0" indent="-171450" rtl="0">
              <a:buFont typeface="Arial" panose="020B0604020202020204" pitchFamily="34" charset="0"/>
              <a:buChar char="•"/>
            </a:pPr>
            <a:r>
              <a:rPr lang="es" dirty="0">
                <a:solidFill>
                  <a:schemeClr val="tx1"/>
                </a:solidFill>
              </a:rPr>
              <a:t>Nuestra meta es que cada niño tenga un hogar dental. La buena noticia es que en el estado de Washington, esto puede ser una meta muy real.  </a:t>
            </a:r>
          </a:p>
          <a:p>
            <a:pPr marL="171450" lvl="0" indent="-171450" rtl="0">
              <a:buFont typeface="Arial" panose="020B0604020202020204" pitchFamily="34" charset="0"/>
              <a:buChar char="•"/>
            </a:pPr>
            <a:r>
              <a:rPr lang="es" dirty="0">
                <a:solidFill>
                  <a:schemeClr val="tx1"/>
                </a:solidFill>
              </a:rPr>
              <a:t>Cada niño que reúnen los requisitos para Medicaid puede ser relacionado con un dentista mediante el programa Acceso a Odontología para Bebés y Niños (Access to Baby and Child Dentistry, ABCD). ¿Han oído hablar de él? Si es así, ¿Qué han escuchado? </a:t>
            </a:r>
          </a:p>
          <a:p>
            <a:pPr lvl="0" rtl="0"/>
            <a:r>
              <a:rPr lang="es" dirty="0">
                <a:solidFill>
                  <a:schemeClr val="tx1"/>
                </a:solidFill>
              </a:rPr>
              <a:t> </a:t>
            </a:r>
          </a:p>
          <a:p>
            <a:pPr lvl="0" rtl="0"/>
            <a:r>
              <a:rPr lang="es" dirty="0">
                <a:solidFill>
                  <a:schemeClr val="tx1"/>
                </a:solidFill>
              </a:rPr>
              <a:t>El programa ABCD pondrá en contacto a las familias con niños de 0 a 5 años que reúnan los requisitos de Medicaid con un dentista en su área. Los dentistas de ABCD están capacitados para proporcionar atención dental a niños pequeños. </a:t>
            </a:r>
          </a:p>
          <a:p>
            <a:pPr lvl="0" rtl="0"/>
            <a:endParaRPr lang="en-US" dirty="0" smtClean="0">
              <a:solidFill>
                <a:schemeClr val="tx1"/>
              </a:solidFill>
            </a:endParaRPr>
          </a:p>
          <a:p>
            <a:pPr lvl="0" rtl="0"/>
            <a:r>
              <a:rPr lang="es" dirty="0">
                <a:solidFill>
                  <a:schemeClr val="tx1"/>
                </a:solidFill>
              </a:rPr>
              <a:t>Los niños que no tienen Medicaid pueden ser asegurados de forma privada.  Inviten a las familias a revisar sus planes dentales y establecer un hogar dental.</a:t>
            </a:r>
          </a:p>
          <a:p>
            <a:pPr lvl="0" rtl="0"/>
            <a:endParaRPr lang="en-US" dirty="0" smtClean="0">
              <a:solidFill>
                <a:schemeClr val="tx1"/>
              </a:solidFill>
            </a:endParaRPr>
          </a:p>
          <a:p>
            <a:pPr lvl="0" rtl="0"/>
            <a:r>
              <a:rPr lang="es" b="1" i="0" dirty="0">
                <a:solidFill>
                  <a:schemeClr val="tx1"/>
                </a:solidFill>
              </a:rPr>
              <a:t>Adicionalmente:</a:t>
            </a:r>
          </a:p>
          <a:p>
            <a:pPr lvl="0" rtl="0"/>
            <a:r>
              <a:rPr lang="es" i="1" dirty="0">
                <a:solidFill>
                  <a:schemeClr val="tx1"/>
                </a:solidFill>
              </a:rPr>
              <a:t>Si ellos preguntan, el acceso a atención para adultos no es tan fácil: los niños y las mujeres embarazadas se han convertido en la prioridad actual de nuestro estado. Refiéranlos al sitio web de la Fundación de Servicios Dentales de Washington (Washington Dental Service Foundation, WDSF), que incluye una lista de centros de salud calificados federales (Federally Qualified Health Centers, FQHC). </a:t>
            </a:r>
          </a:p>
          <a:p>
            <a:pPr lvl="0" rtl="0"/>
            <a:endParaRPr lang="en-US" dirty="0" smtClean="0">
              <a:solidFill>
                <a:schemeClr val="tx1"/>
              </a:solidFill>
            </a:endParaRP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29</a:t>
            </a:fld>
            <a:endParaRPr lang="en-US" dirty="0"/>
          </a:p>
        </p:txBody>
      </p:sp>
    </p:spTree>
    <p:extLst>
      <p:ext uri="{BB962C8B-B14F-4D97-AF65-F5344CB8AC3E}">
        <p14:creationId xmlns:p14="http://schemas.microsoft.com/office/powerpoint/2010/main" val="113691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i="0">
                <a:solidFill>
                  <a:schemeClr val="tx1"/>
                </a:solidFill>
              </a:rPr>
              <a:t>Información sobre el Estado Actual de la Salud Bucal:</a:t>
            </a:r>
          </a:p>
          <a:p>
            <a:pPr lvl="0" rtl="0"/>
            <a:endParaRPr lang="en-US" b="1" i="0" dirty="0" smtClean="0">
              <a:solidFill>
                <a:schemeClr val="tx1"/>
              </a:solidFill>
            </a:endParaRPr>
          </a:p>
          <a:p>
            <a:pPr lvl="0" rtl="0"/>
            <a:r>
              <a:rPr lang="es" i="1">
                <a:solidFill>
                  <a:schemeClr val="tx1"/>
                </a:solidFill>
              </a:rPr>
              <a:t>(La diapositiva muestra solamente los números al principio. Al mencionar cada número, el texto aparece en la pantalla)</a:t>
            </a:r>
          </a:p>
          <a:p>
            <a:pPr lvl="0" rtl="0"/>
            <a:endParaRPr lang="en-US" baseline="0" dirty="0" smtClean="0">
              <a:solidFill>
                <a:schemeClr val="tx1"/>
              </a:solidFill>
            </a:endParaRPr>
          </a:p>
          <a:p>
            <a:pPr lvl="0" rtl="0"/>
            <a:r>
              <a:rPr lang="es" i="1">
                <a:solidFill>
                  <a:schemeClr val="tx1"/>
                </a:solidFill>
              </a:rPr>
              <a:t>(Diga)  </a:t>
            </a:r>
            <a:r>
              <a:rPr lang="es">
                <a:solidFill>
                  <a:schemeClr val="tx1"/>
                </a:solidFill>
              </a:rPr>
              <a:t>21, 54, 40  </a:t>
            </a:r>
            <a:r>
              <a:rPr lang="es" i="1">
                <a:solidFill>
                  <a:schemeClr val="tx1"/>
                </a:solidFill>
              </a:rPr>
              <a:t>(pausa)</a:t>
            </a:r>
          </a:p>
          <a:p>
            <a:pPr lvl="0" rtl="0"/>
            <a:endParaRPr lang="en-US" baseline="0" dirty="0" smtClean="0">
              <a:solidFill>
                <a:schemeClr val="tx1"/>
              </a:solidFill>
            </a:endParaRPr>
          </a:p>
          <a:p>
            <a:pPr lvl="0" rtl="0"/>
            <a:r>
              <a:rPr lang="es">
                <a:solidFill>
                  <a:schemeClr val="tx1"/>
                </a:solidFill>
              </a:rPr>
              <a:t>¿Sabían que el 21 % de los niños entre 2 y 5 años de edad tienen caries no tratadas? </a:t>
            </a:r>
            <a:r>
              <a:rPr lang="es" i="1">
                <a:solidFill>
                  <a:schemeClr val="tx1"/>
                </a:solidFill>
              </a:rPr>
              <a:t>(pausa) </a:t>
            </a:r>
            <a:r>
              <a:rPr lang="es">
                <a:solidFill>
                  <a:schemeClr val="tx1"/>
                </a:solidFill>
              </a:rPr>
              <a:t>y que el 54 % de los niños que viven en la pobreza o por debajo de ese nivel tienen caries? </a:t>
            </a:r>
            <a:r>
              <a:rPr lang="es" i="1">
                <a:solidFill>
                  <a:schemeClr val="tx1"/>
                </a:solidFill>
              </a:rPr>
              <a:t>(pausa) </a:t>
            </a:r>
            <a:r>
              <a:rPr lang="es">
                <a:solidFill>
                  <a:schemeClr val="tx1"/>
                </a:solidFill>
              </a:rPr>
              <a:t>O que, en el estado de Washington, el 40 % de los niños que asisten al jardín de niños tienen por lo menos un diente cariado </a:t>
            </a:r>
            <a:r>
              <a:rPr lang="es" i="1">
                <a:solidFill>
                  <a:schemeClr val="tx1"/>
                </a:solidFill>
              </a:rPr>
              <a:t>(pausa) </a:t>
            </a:r>
            <a:r>
              <a:rPr lang="es">
                <a:solidFill>
                  <a:schemeClr val="tx1"/>
                </a:solidFill>
              </a:rPr>
              <a:t>y casi el 15 % de ellos tienen 7 o más dientes cariados? Esas son estadísticas espantosas, ¿no es cierto? </a:t>
            </a:r>
          </a:p>
          <a:p>
            <a:pPr lvl="0" rtl="0"/>
            <a:r>
              <a:rPr lang="es">
                <a:solidFill>
                  <a:schemeClr val="tx1"/>
                </a:solidFill>
              </a:rPr>
              <a:t>Son una preocupación real porque sabemos que la mala salud bucal afecta más que esas lindas sonrisas. </a:t>
            </a:r>
          </a:p>
          <a:p>
            <a:pPr lvl="0" rtl="0"/>
            <a:r>
              <a:rPr lang="es">
                <a:solidFill>
                  <a:schemeClr val="tx1"/>
                </a:solidFill>
              </a:rPr>
              <a:t>Los niños con problemas graves de salud bucal pueden tener dolor; dolor que puede dificultarles concentrarse, seguir indicaciones y aprender. Y debido a que es posible que los niños pequeños no sean capaces de describir el dolor o de siquiera darse cuenta de que sienten dolor porque han aprendido a vivir con él, podrían actuar con rebeldía o presentar problemas de conducta. </a:t>
            </a:r>
          </a:p>
          <a:p>
            <a:pPr lvl="0" rtl="0"/>
            <a:r>
              <a:rPr lang="es">
                <a:solidFill>
                  <a:schemeClr val="tx1"/>
                </a:solidFill>
              </a:rPr>
              <a:t>El dolor puede afectar incluso sus relaciones sociales, porque un niño que tiene dolor puede ser malhumorado o retraído, lo cual lo convierte en un compañero de juego menos deseable. </a:t>
            </a:r>
          </a:p>
          <a:p>
            <a:pPr lvl="0" rtl="0"/>
            <a:endParaRPr lang="en-US" dirty="0" smtClean="0">
              <a:solidFill>
                <a:schemeClr val="tx1"/>
              </a:solidFill>
            </a:endParaRPr>
          </a:p>
          <a:p>
            <a:pPr lvl="0" rtl="0"/>
            <a:endParaRPr lang="en-US" dirty="0" smtClean="0">
              <a:solidFill>
                <a:schemeClr val="tx1"/>
              </a:solidFill>
            </a:endParaRP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3</a:t>
            </a:fld>
            <a:endParaRPr lang="en-US" dirty="0"/>
          </a:p>
        </p:txBody>
      </p:sp>
    </p:spTree>
    <p:extLst>
      <p:ext uri="{BB962C8B-B14F-4D97-AF65-F5344CB8AC3E}">
        <p14:creationId xmlns:p14="http://schemas.microsoft.com/office/powerpoint/2010/main" val="1529284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a:solidFill>
                  <a:schemeClr val="tx1"/>
                </a:solidFill>
              </a:rPr>
              <a:t>Revisen las Herramientas de Participación Familiar:</a:t>
            </a:r>
            <a:endParaRPr lang="en-US" b="1" dirty="0" smtClean="0">
              <a:solidFill>
                <a:schemeClr val="tx1"/>
              </a:solidFill>
            </a:endParaRPr>
          </a:p>
          <a:p>
            <a:pPr lvl="0" rtl="0"/>
            <a:r>
              <a:rPr lang="es">
                <a:solidFill>
                  <a:schemeClr val="tx1"/>
                </a:solidFill>
              </a:rPr>
              <a:t>En la parte de atrás de su carpeta hay una sección de participación familiar (usen la pestaña) con herramientas que pueden usar. </a:t>
            </a:r>
          </a:p>
          <a:p>
            <a:pPr lvl="0" rtl="0"/>
            <a:r>
              <a:rPr lang="es">
                <a:solidFill>
                  <a:schemeClr val="tx1"/>
                </a:solidFill>
              </a:rPr>
              <a:t>¿Qué opinan sobre planificar Noches Familiares? ¿O sobre incluir actividades de CFK durante el reclutamiento, ferias de la salud o, incluso, eventos de instrucción?  Encontrarán algunas ideas aquí.</a:t>
            </a:r>
          </a:p>
          <a:p>
            <a:pPr lvl="0" rtl="0"/>
            <a:endParaRPr lang="en-US" b="1" strike="noStrike" dirty="0" smtClean="0">
              <a:solidFill>
                <a:schemeClr val="tx1"/>
              </a:solidFill>
            </a:endParaRPr>
          </a:p>
          <a:p>
            <a:pPr rtl="0"/>
            <a:r>
              <a:rPr lang="es" b="1">
                <a:solidFill>
                  <a:schemeClr val="tx1"/>
                </a:solidFill>
              </a:rPr>
              <a:t>Veamos la sección titulada Herramientas de Participación Familiar.</a:t>
            </a:r>
          </a:p>
          <a:p>
            <a:pPr rtl="0"/>
            <a:r>
              <a:rPr lang="es">
                <a:solidFill>
                  <a:schemeClr val="tx1"/>
                </a:solidFill>
              </a:rPr>
              <a:t>Aquí encontrarán cosas que les ayudarán a comunicarse con las familias:</a:t>
            </a:r>
          </a:p>
          <a:p>
            <a:pPr lvl="0" rtl="0">
              <a:buSzPct val="100000"/>
              <a:buFont typeface="Arial" pitchFamily="34"/>
              <a:buChar char="•"/>
            </a:pPr>
            <a:r>
              <a:rPr lang="es">
                <a:solidFill>
                  <a:schemeClr val="tx1"/>
                </a:solidFill>
              </a:rPr>
              <a:t> Preguntas Frecuentes para su referencia, </a:t>
            </a:r>
          </a:p>
          <a:p>
            <a:pPr lvl="0" rtl="0">
              <a:buSzPct val="100000"/>
              <a:buFont typeface="Arial" pitchFamily="34"/>
              <a:buChar char="•"/>
            </a:pPr>
            <a:r>
              <a:rPr lang="es">
                <a:solidFill>
                  <a:schemeClr val="tx1"/>
                </a:solidFill>
              </a:rPr>
              <a:t> Comentarios para iniciar la Conversación con el fin de ayudarles a abordar el tema de la salud bucal, </a:t>
            </a:r>
          </a:p>
          <a:p>
            <a:pPr lvl="0" rtl="0">
              <a:buSzPct val="100000"/>
              <a:buFont typeface="Arial" pitchFamily="34"/>
              <a:buChar char="•"/>
            </a:pPr>
            <a:r>
              <a:rPr lang="es">
                <a:solidFill>
                  <a:schemeClr val="tx1"/>
                </a:solidFill>
              </a:rPr>
              <a:t> Actividades para la noche familiar, </a:t>
            </a:r>
          </a:p>
          <a:p>
            <a:pPr lvl="0" rtl="0"/>
            <a:endParaRPr lang="en-US" b="0" dirty="0" smtClean="0">
              <a:solidFill>
                <a:schemeClr val="tx1"/>
              </a:solidFill>
            </a:endParaRPr>
          </a:p>
          <a:p>
            <a:pPr lvl="0" rtl="0"/>
            <a:r>
              <a:rPr lang="es" b="0">
                <a:solidFill>
                  <a:schemeClr val="tx1"/>
                </a:solidFill>
              </a:rPr>
              <a:t>¿Cómo se comunican con los padres? </a:t>
            </a:r>
            <a:r>
              <a:rPr lang="es" b="0" i="1">
                <a:solidFill>
                  <a:schemeClr val="tx1"/>
                </a:solidFill>
              </a:rPr>
              <a:t>(Pregunte a los asistentes)</a:t>
            </a:r>
          </a:p>
          <a:p>
            <a:pPr lvl="0" rtl="0"/>
            <a:r>
              <a:rPr lang="es" b="0">
                <a:solidFill>
                  <a:schemeClr val="tx1"/>
                </a:solidFill>
              </a:rPr>
              <a:t>¿Por medio de un boletín de noticias? ¿Por medio de un sitio web?  ¿Por medio de un pizarrón informativo?  ¿Qué les parece incluir un rincón de CFK?</a:t>
            </a:r>
          </a:p>
          <a:p>
            <a:pPr lvl="0" rtl="0"/>
            <a:endParaRPr lang="en-US" b="0" dirty="0" smtClean="0">
              <a:solidFill>
                <a:schemeClr val="tx1"/>
              </a:solidFill>
            </a:endParaRPr>
          </a:p>
          <a:p>
            <a:pPr marL="171450" lvl="0" indent="-171450" rtl="0">
              <a:buFont typeface="Arial" panose="020B0604020202020204" pitchFamily="34" charset="0"/>
              <a:buChar char="•"/>
            </a:pPr>
            <a:r>
              <a:rPr lang="es" b="0">
                <a:solidFill>
                  <a:schemeClr val="tx1"/>
                </a:solidFill>
              </a:rPr>
              <a:t>Los “Bocados </a:t>
            </a:r>
            <a:r>
              <a:rPr lang="es">
                <a:solidFill>
                  <a:schemeClr val="tx1"/>
                </a:solidFill>
              </a:rPr>
              <a:t>de Información” son mensajes cortos listos para usar.</a:t>
            </a:r>
          </a:p>
          <a:p>
            <a:pPr marL="171450" lvl="0" indent="-171450" rtl="0">
              <a:buFont typeface="Arial" panose="020B0604020202020204" pitchFamily="34" charset="0"/>
              <a:buChar char="•"/>
            </a:pPr>
            <a:r>
              <a:rPr lang="es">
                <a:solidFill>
                  <a:schemeClr val="tx1"/>
                </a:solidFill>
              </a:rPr>
              <a:t>Los “</a:t>
            </a:r>
            <a:r>
              <a:rPr lang="en" i="1">
                <a:solidFill>
                  <a:schemeClr val="tx1"/>
                </a:solidFill>
              </a:rPr>
              <a:t>Bocaditos</a:t>
            </a:r>
            <a:r>
              <a:rPr lang="en">
                <a:solidFill>
                  <a:schemeClr val="tx1"/>
                </a:solidFill>
              </a:rPr>
              <a:t>” son folletos adicionales de práctica para los padres que incluyen los siguientes temas: Dentición, Levantar el labio, Fluoruro, Selladores y Accidentes.         </a:t>
            </a:r>
          </a:p>
          <a:p>
            <a:pPr marL="0" lvl="0" indent="0" rtl="0">
              <a:buFont typeface="Arial" panose="020B0604020202020204" pitchFamily="34" charset="0"/>
              <a:buNone/>
            </a:pPr>
            <a:endParaRPr lang="en-US" b="1" dirty="0" smtClean="0">
              <a:solidFill>
                <a:schemeClr val="tx1"/>
              </a:solidFill>
            </a:endParaRPr>
          </a:p>
          <a:p>
            <a:pPr marL="0" lvl="0" indent="0" rtl="0">
              <a:buFont typeface="Arial" panose="020B0604020202020204" pitchFamily="34" charset="0"/>
              <a:buNone/>
            </a:pPr>
            <a:endParaRPr lang="en-US" b="1" dirty="0" smtClean="0">
              <a:solidFill>
                <a:schemeClr val="tx1"/>
              </a:solidFill>
            </a:endParaRPr>
          </a:p>
          <a:p>
            <a:pPr lvl="0" rtl="0"/>
            <a:endParaRPr lang="en-US" b="1" u="sng" dirty="0" smtClean="0">
              <a:solidFill>
                <a:schemeClr val="tx1"/>
              </a:solidFill>
            </a:endParaRPr>
          </a:p>
          <a:p>
            <a:pPr lvl="0" rtl="0"/>
            <a:endParaRPr lang="en-US" b="1" u="sng" dirty="0" smtClean="0">
              <a:solidFill>
                <a:schemeClr val="tx1"/>
              </a:solidFill>
            </a:endParaRPr>
          </a:p>
          <a:p>
            <a:pPr lvl="0" rtl="0"/>
            <a:r>
              <a:rPr lang="en-US" b="1" u="sng" dirty="0" smtClean="0">
                <a:solidFill>
                  <a:schemeClr val="tx1"/>
                </a:solidFill>
              </a:rPr>
              <a:t/>
            </a:r>
            <a:br>
              <a:rPr lang="en-US" b="1" u="sng" dirty="0" smtClean="0">
                <a:solidFill>
                  <a:schemeClr val="tx1"/>
                </a:solidFill>
              </a:rPr>
            </a:br>
            <a:r>
              <a:rPr lang="es">
                <a:solidFill>
                  <a:schemeClr val="tx1"/>
                </a:solidFill>
              </a:rPr>
              <a:t> </a:t>
            </a:r>
          </a:p>
          <a:p>
            <a:pPr lvl="0" rtl="0">
              <a:buSzPct val="100000"/>
              <a:buChar char="-"/>
            </a:pPr>
            <a:endParaRPr lang="en-US" i="1" dirty="0" smtClean="0">
              <a:solidFill>
                <a:schemeClr val="tx1"/>
              </a:solidFill>
            </a:endParaRP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30</a:t>
            </a:fld>
            <a:endParaRPr lang="en-US" dirty="0"/>
          </a:p>
        </p:txBody>
      </p:sp>
    </p:spTree>
    <p:extLst>
      <p:ext uri="{BB962C8B-B14F-4D97-AF65-F5344CB8AC3E}">
        <p14:creationId xmlns:p14="http://schemas.microsoft.com/office/powerpoint/2010/main" val="2767252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dirty="0">
                <a:solidFill>
                  <a:schemeClr val="tx1"/>
                </a:solidFill>
              </a:rPr>
              <a:t>Comparta lo que incluye el apéndice: </a:t>
            </a:r>
            <a:endParaRPr lang="en-US" b="1" dirty="0" smtClean="0">
              <a:solidFill>
                <a:schemeClr val="tx1"/>
              </a:solidFill>
            </a:endParaRPr>
          </a:p>
          <a:p>
            <a:pPr marL="174708" indent="-174708" rtl="0">
              <a:buFont typeface="Arial" panose="020B0604020202020204" pitchFamily="34" charset="0"/>
              <a:buChar char="•"/>
            </a:pPr>
            <a:r>
              <a:rPr lang="es" b="0" dirty="0">
                <a:solidFill>
                  <a:schemeClr val="tx1"/>
                </a:solidFill>
              </a:rPr>
              <a:t>Vayan al índice en la página 123. </a:t>
            </a:r>
            <a:endParaRPr lang="en-US" b="0" dirty="0" smtClean="0">
              <a:solidFill>
                <a:schemeClr val="tx1"/>
              </a:solidFill>
            </a:endParaRPr>
          </a:p>
          <a:p>
            <a:pPr marL="174708" indent="-174708" rtl="0">
              <a:buFont typeface="Arial" panose="020B0604020202020204" pitchFamily="34" charset="0"/>
              <a:buChar char="•"/>
            </a:pPr>
            <a:r>
              <a:rPr lang="es" b="0" dirty="0">
                <a:solidFill>
                  <a:schemeClr val="tx1"/>
                </a:solidFill>
              </a:rPr>
              <a:t>Hay un cruce del dominio de aprendizaje temprano que señala cómo el uso de CFK cumple las metas de </a:t>
            </a:r>
            <a:r>
              <a:rPr lang="es" b="0">
                <a:solidFill>
                  <a:schemeClr val="tx1"/>
                </a:solidFill>
              </a:rPr>
              <a:t>aprendizaje</a:t>
            </a:r>
            <a:r>
              <a:rPr lang="es" b="0" smtClean="0">
                <a:solidFill>
                  <a:schemeClr val="tx1"/>
                </a:solidFill>
              </a:rPr>
              <a:t>.</a:t>
            </a:r>
            <a:endParaRPr lang="en-US" b="0" dirty="0" smtClean="0">
              <a:solidFill>
                <a:schemeClr val="tx1"/>
              </a:solidFill>
            </a:endParaRPr>
          </a:p>
          <a:p>
            <a:pPr marL="174708" indent="-174708" rtl="0">
              <a:buFont typeface="Arial" panose="020B0604020202020204" pitchFamily="34" charset="0"/>
              <a:buChar char="•"/>
            </a:pPr>
            <a:r>
              <a:rPr lang="es" b="0" dirty="0">
                <a:solidFill>
                  <a:schemeClr val="tx1"/>
                </a:solidFill>
              </a:rPr>
              <a:t>Hay plantillas (copias maestras): úsenlas para llevar a cabo lecciones y actividades.  </a:t>
            </a:r>
          </a:p>
          <a:p>
            <a:pPr marL="174708" indent="-174708" rtl="0">
              <a:buFont typeface="Arial" panose="020B0604020202020204" pitchFamily="34" charset="0"/>
              <a:buChar char="•"/>
            </a:pPr>
            <a:r>
              <a:rPr lang="es" b="0" dirty="0">
                <a:solidFill>
                  <a:schemeClr val="tx1"/>
                </a:solidFill>
              </a:rPr>
              <a:t>Hay una lista de libros recomendados para niños.</a:t>
            </a:r>
            <a:r>
              <a:rPr lang="es" dirty="0">
                <a:solidFill>
                  <a:schemeClr val="tx1"/>
                </a:solidFill>
              </a:rPr>
              <a:t> </a:t>
            </a:r>
          </a:p>
          <a:p>
            <a:pPr lvl="0" rtl="0"/>
            <a:r>
              <a:rPr lang="es" dirty="0">
                <a:solidFill>
                  <a:schemeClr val="tx1"/>
                </a:solidFill>
              </a:rPr>
              <a:t> </a:t>
            </a:r>
          </a:p>
          <a:p>
            <a:pPr lvl="0" rtl="0"/>
            <a:r>
              <a:rPr lang="es" b="1" dirty="0">
                <a:solidFill>
                  <a:schemeClr val="tx1"/>
                </a:solidFill>
              </a:rPr>
              <a:t>Compartan la información y la dirección del sitio web: </a:t>
            </a:r>
            <a:endParaRPr lang="en-US" b="1" dirty="0" smtClean="0">
              <a:solidFill>
                <a:schemeClr val="tx1"/>
              </a:solidFill>
            </a:endParaRPr>
          </a:p>
          <a:p>
            <a:pPr marL="174708" indent="-174708" rtl="0">
              <a:buFont typeface="Arial" panose="020B0604020202020204" pitchFamily="34" charset="0"/>
              <a:buChar char="•"/>
            </a:pPr>
            <a:r>
              <a:rPr lang="es" dirty="0">
                <a:solidFill>
                  <a:schemeClr val="tx1"/>
                </a:solidFill>
              </a:rPr>
              <a:t>El sitio web incluye más lecciones, actividades, herramientas de participación para padres y otros recursos de CFK.</a:t>
            </a:r>
          </a:p>
          <a:p>
            <a:pPr marL="174708" indent="-174708" rtl="0">
              <a:buFont typeface="Arial" panose="020B0604020202020204" pitchFamily="34" charset="0"/>
              <a:buChar char="•"/>
            </a:pPr>
            <a:r>
              <a:rPr lang="es" dirty="0">
                <a:solidFill>
                  <a:schemeClr val="tx1"/>
                </a:solidFill>
              </a:rPr>
              <a:t>Cuando lleguen a casa </a:t>
            </a:r>
            <a:r>
              <a:rPr lang="es" i="1" dirty="0">
                <a:solidFill>
                  <a:schemeClr val="tx1"/>
                </a:solidFill>
              </a:rPr>
              <a:t>(o ahora mismo, si es conveniente)</a:t>
            </a:r>
            <a:r>
              <a:rPr lang="es" dirty="0">
                <a:solidFill>
                  <a:schemeClr val="tx1"/>
                </a:solidFill>
              </a:rPr>
              <a:t> vayan a cavityfreekids.org para registrarse y obtener acceso al sitio web.</a:t>
            </a:r>
            <a:endParaRPr lang="en-US" dirty="0" smtClean="0">
              <a:solidFill>
                <a:schemeClr val="tx1"/>
              </a:solidFill>
            </a:endParaRPr>
          </a:p>
          <a:p>
            <a:pPr lvl="0" rtl="0"/>
            <a:r>
              <a:rPr lang="es" dirty="0">
                <a:solidFill>
                  <a:schemeClr val="tx1"/>
                </a:solidFill>
              </a:rPr>
              <a:t> </a:t>
            </a:r>
          </a:p>
          <a:p>
            <a:pPr lvl="0" rtl="0"/>
            <a:r>
              <a:rPr lang="es" dirty="0">
                <a:solidFill>
                  <a:schemeClr val="tx1"/>
                </a:solidFill>
              </a:rPr>
              <a:t> </a:t>
            </a:r>
          </a:p>
          <a:p>
            <a:pPr lvl="0" rtl="0"/>
            <a:endParaRPr lang="en-US" dirty="0" smtClean="0"/>
          </a:p>
          <a:p>
            <a:pPr rtl="0"/>
            <a:endParaRPr lang="en-US" dirty="0"/>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31</a:t>
            </a:fld>
            <a:endParaRPr lang="en-US" dirty="0"/>
          </a:p>
        </p:txBody>
      </p:sp>
    </p:spTree>
    <p:extLst>
      <p:ext uri="{BB962C8B-B14F-4D97-AF65-F5344CB8AC3E}">
        <p14:creationId xmlns:p14="http://schemas.microsoft.com/office/powerpoint/2010/main" val="2411389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i="0" dirty="0">
                <a:solidFill>
                  <a:schemeClr val="tx1"/>
                </a:solidFill>
              </a:rPr>
              <a:t>Analice el uso de CFK: Tiempo total de la sección: 15 minutos</a:t>
            </a:r>
            <a:endParaRPr lang="en-US" b="1" i="0" dirty="0" smtClean="0">
              <a:solidFill>
                <a:schemeClr val="tx1"/>
              </a:solidFill>
            </a:endParaRPr>
          </a:p>
          <a:p>
            <a:pPr lvl="0" rtl="0"/>
            <a:endParaRPr lang="en-US" dirty="0" smtClean="0">
              <a:solidFill>
                <a:schemeClr val="tx1"/>
              </a:solidFill>
            </a:endParaRPr>
          </a:p>
          <a:p>
            <a:pPr marL="174708" indent="-174708" rtl="0">
              <a:buFont typeface="Arial" panose="020B0604020202020204" pitchFamily="34" charset="0"/>
              <a:buChar char="•"/>
            </a:pPr>
            <a:r>
              <a:rPr lang="es" dirty="0">
                <a:solidFill>
                  <a:schemeClr val="tx1"/>
                </a:solidFill>
              </a:rPr>
              <a:t>Mientras piensan sobre el uso de CFK, podrían pensar en términos de requisitos, temas u horarios.</a:t>
            </a:r>
          </a:p>
          <a:p>
            <a:pPr marL="174708" indent="-174708" rtl="0">
              <a:buFont typeface="Arial" panose="020B0604020202020204" pitchFamily="34" charset="0"/>
              <a:buChar char="•"/>
            </a:pPr>
            <a:r>
              <a:rPr lang="es" dirty="0">
                <a:solidFill>
                  <a:schemeClr val="tx1"/>
                </a:solidFill>
              </a:rPr>
              <a:t>Cualquiera de las actividades de Cavity Free Kids puede satisfacer sus requisitos de salud.  Muchas de ellas pueden usarse para satisfacer sus requisitos de nutrición.  </a:t>
            </a:r>
            <a:endParaRPr lang="en-US" b="1" baseline="0" dirty="0" smtClean="0">
              <a:solidFill>
                <a:schemeClr val="tx1"/>
              </a:solidFill>
            </a:endParaRPr>
          </a:p>
          <a:p>
            <a:pPr lvl="0" rtl="0"/>
            <a:endParaRPr lang="en-US" baseline="0" dirty="0" smtClean="0">
              <a:solidFill>
                <a:schemeClr val="tx1"/>
              </a:solidFill>
            </a:endParaRPr>
          </a:p>
          <a:p>
            <a:pPr lvl="0" rtl="0"/>
            <a:r>
              <a:rPr lang="es" dirty="0">
                <a:solidFill>
                  <a:schemeClr val="tx1"/>
                </a:solidFill>
              </a:rPr>
              <a:t>Muchas lecciones y actividades de CFK se ajustan a los temas que ya abordan, como animales, asistentes comunitarios o, incluso, transporte (podrían coordinar para que un autobús lleve a los niños al dentista).</a:t>
            </a:r>
          </a:p>
          <a:p>
            <a:pPr lvl="0" rtl="0"/>
            <a:endParaRPr lang="en-US" baseline="0" dirty="0" smtClean="0">
              <a:solidFill>
                <a:schemeClr val="tx1"/>
              </a:solidFill>
            </a:endParaRPr>
          </a:p>
          <a:p>
            <a:pPr lvl="0" rtl="0"/>
            <a:r>
              <a:rPr lang="es" dirty="0">
                <a:solidFill>
                  <a:schemeClr val="tx1"/>
                </a:solidFill>
              </a:rPr>
              <a:t>Decidan la frecuencia con la que incluirán actividades de salud bucal en sus planes y programación diarios, mensuales o anuales. </a:t>
            </a:r>
          </a:p>
          <a:p>
            <a:pPr marL="228600" lvl="0" indent="-228600" rtl="0">
              <a:buFont typeface="+mj-lt"/>
              <a:buAutoNum type="arabicPeriod"/>
            </a:pPr>
            <a:r>
              <a:rPr lang="es" dirty="0">
                <a:solidFill>
                  <a:schemeClr val="tx1"/>
                </a:solidFill>
              </a:rPr>
              <a:t>La mayoría de la gente con la que hemos trabajado ha incorporado CFK en sus rutinas y prácticas diarias y han hecho lecciones u organizado centros de aprendizaje más o menos una vez a la semana; y</a:t>
            </a:r>
          </a:p>
          <a:p>
            <a:pPr marL="228600" lvl="0" indent="-228600" rtl="0">
              <a:buFont typeface="+mj-lt"/>
              <a:buAutoNum type="arabicPeriod"/>
            </a:pPr>
            <a:r>
              <a:rPr lang="es" dirty="0">
                <a:solidFill>
                  <a:schemeClr val="tx1"/>
                </a:solidFill>
              </a:rPr>
              <a:t>Han compartido información con los padres (mediante notas, folletos para padres) aproximadamente una vez al mes. </a:t>
            </a:r>
          </a:p>
          <a:p>
            <a:pPr lvl="0" rtl="0"/>
            <a:endParaRPr lang="en-US" baseline="0" dirty="0" smtClean="0">
              <a:solidFill>
                <a:schemeClr val="tx1"/>
              </a:solidFill>
            </a:endParaRPr>
          </a:p>
          <a:p>
            <a:pPr lvl="0" rtl="0"/>
            <a:r>
              <a:rPr lang="es" b="1" dirty="0">
                <a:solidFill>
                  <a:schemeClr val="tx1"/>
                </a:solidFill>
              </a:rPr>
              <a:t>Planifiquen de manera individual o en parejas: 10 minutos</a:t>
            </a:r>
            <a:r>
              <a:rPr lang="es" dirty="0">
                <a:solidFill>
                  <a:schemeClr val="tx1"/>
                </a:solidFill>
              </a:rPr>
              <a:t> </a:t>
            </a:r>
          </a:p>
          <a:p>
            <a:pPr lvl="0" rtl="0"/>
            <a:endParaRPr lang="en-US" dirty="0" smtClean="0">
              <a:solidFill>
                <a:schemeClr val="tx1"/>
              </a:solidFill>
            </a:endParaRPr>
          </a:p>
          <a:p>
            <a:pPr lvl="0" rtl="0"/>
            <a:r>
              <a:rPr lang="es" dirty="0">
                <a:solidFill>
                  <a:schemeClr val="tx1"/>
                </a:solidFill>
              </a:rPr>
              <a:t>Nos gustaría que trabajen en parejas de nuevo para hacer una planificación </a:t>
            </a:r>
            <a:r>
              <a:rPr lang="es" i="1" dirty="0">
                <a:solidFill>
                  <a:schemeClr val="tx1"/>
                </a:solidFill>
              </a:rPr>
              <a:t>(cambien de compañeros de manera que los equipos de trabajo estén juntos). </a:t>
            </a:r>
            <a:r>
              <a:rPr lang="es" dirty="0">
                <a:solidFill>
                  <a:schemeClr val="tx1"/>
                </a:solidFill>
              </a:rPr>
              <a:t>Revisen su libro o usen sus notas adhesivas y decidan cómo usarán Cavity Free Kids en el salón de clases. Tendrán 5 minutos para planificar y luego reportar sus resultados.</a:t>
            </a:r>
          </a:p>
          <a:p>
            <a:pPr lvl="0" rtl="0"/>
            <a:r>
              <a:rPr lang="es" dirty="0">
                <a:solidFill>
                  <a:schemeClr val="tx1"/>
                </a:solidFill>
              </a:rPr>
              <a:t>Esta es su asignación:</a:t>
            </a:r>
          </a:p>
          <a:p>
            <a:pPr marL="232943" indent="-232943" rtl="0">
              <a:buAutoNum type="arabicPeriod"/>
            </a:pPr>
            <a:r>
              <a:rPr lang="es" dirty="0">
                <a:solidFill>
                  <a:schemeClr val="tx1"/>
                </a:solidFill>
              </a:rPr>
              <a:t>Piensen sobre 2 temas que usan en el salón de clases en los cuales incorporarán la salud bucal.</a:t>
            </a:r>
          </a:p>
          <a:p>
            <a:pPr marL="232943" indent="-232943" rtl="0">
              <a:buAutoNum type="arabicPeriod"/>
            </a:pPr>
            <a:r>
              <a:rPr lang="es" i="0" dirty="0">
                <a:solidFill>
                  <a:schemeClr val="tx1"/>
                </a:solidFill>
              </a:rPr>
              <a:t>Decidan con qué frecuencia usarán </a:t>
            </a:r>
            <a:r>
              <a:rPr lang="es" dirty="0">
                <a:solidFill>
                  <a:schemeClr val="tx1"/>
                </a:solidFill>
              </a:rPr>
              <a:t>actividades de CFK.</a:t>
            </a:r>
          </a:p>
          <a:p>
            <a:pPr marL="232943" indent="-232943" rtl="0">
              <a:buAutoNum type="arabicPeriod"/>
            </a:pPr>
            <a:r>
              <a:rPr lang="es" dirty="0">
                <a:solidFill>
                  <a:schemeClr val="tx1"/>
                </a:solidFill>
              </a:rPr>
              <a:t>Planifiquen un Día de CFK:  Elijan una actividad en círculo que enseñarán.  Elijan 2 actividades para el centro de aprendizaje que organizarán en el salón de clases.</a:t>
            </a:r>
          </a:p>
          <a:p>
            <a:pPr lvl="0" rtl="0"/>
            <a:r>
              <a:rPr lang="es" i="1" dirty="0">
                <a:solidFill>
                  <a:schemeClr val="tx1"/>
                </a:solidFill>
              </a:rPr>
              <a:t>(Vuelvan y compartan) 5 minutos</a:t>
            </a:r>
          </a:p>
          <a:p>
            <a:pPr lvl="0" rtl="0"/>
            <a:endParaRPr lang="en-US" dirty="0" smtClean="0">
              <a:solidFill>
                <a:schemeClr val="tx1"/>
              </a:solidFill>
            </a:endParaRP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32</a:t>
            </a:fld>
            <a:endParaRPr lang="en-US" dirty="0"/>
          </a:p>
        </p:txBody>
      </p:sp>
    </p:spTree>
    <p:extLst>
      <p:ext uri="{BB962C8B-B14F-4D97-AF65-F5344CB8AC3E}">
        <p14:creationId xmlns:p14="http://schemas.microsoft.com/office/powerpoint/2010/main" val="2350832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dirty="0">
                <a:solidFill>
                  <a:schemeClr val="tx1"/>
                </a:solidFill>
              </a:rPr>
              <a:t>Apliquen el cuestionario: 5 minutos</a:t>
            </a:r>
          </a:p>
          <a:p>
            <a:pPr lvl="0" rtl="0"/>
            <a:r>
              <a:rPr lang="es" dirty="0">
                <a:solidFill>
                  <a:schemeClr val="tx1"/>
                </a:solidFill>
              </a:rPr>
              <a:t>Respondamos un breve cuestionario para verificar nuestros conocimientos sobre salud bucal.  </a:t>
            </a:r>
          </a:p>
          <a:p>
            <a:pPr lvl="0" rtl="0"/>
            <a:r>
              <a:rPr lang="es" dirty="0">
                <a:solidFill>
                  <a:schemeClr val="tx1"/>
                </a:solidFill>
              </a:rPr>
              <a:t>Levanten la mano si saben la respuesta </a:t>
            </a:r>
            <a:r>
              <a:rPr lang="es" i="1" dirty="0">
                <a:solidFill>
                  <a:schemeClr val="tx1"/>
                </a:solidFill>
              </a:rPr>
              <a:t>(Pregunte de manera aleatoria; pida respuestas CORTAS):</a:t>
            </a:r>
          </a:p>
          <a:p>
            <a:pPr lvl="0" rtl="0"/>
            <a:endParaRPr lang="en-US" baseline="0" dirty="0" smtClean="0">
              <a:solidFill>
                <a:schemeClr val="tx1"/>
              </a:solidFill>
            </a:endParaRPr>
          </a:p>
          <a:p>
            <a:pPr lvl="0" rtl="0"/>
            <a:r>
              <a:rPr lang="es" dirty="0">
                <a:solidFill>
                  <a:schemeClr val="tx1"/>
                </a:solidFill>
              </a:rPr>
              <a:t>Nombre una bebida saludable para los dientes. (agua)</a:t>
            </a:r>
          </a:p>
          <a:p>
            <a:pPr lvl="0" rtl="0"/>
            <a:r>
              <a:rPr lang="es" dirty="0">
                <a:solidFill>
                  <a:schemeClr val="tx1"/>
                </a:solidFill>
              </a:rPr>
              <a:t>¿Qué tipos de alimentos son saludables para los dientes?  (proteínas, frutas, vegetales) ¿Qué tipos no son saludables para los dientes? (azúcares, carbohidratos) </a:t>
            </a:r>
          </a:p>
          <a:p>
            <a:pPr lvl="0" rtl="0"/>
            <a:r>
              <a:rPr lang="es" dirty="0">
                <a:solidFill>
                  <a:schemeClr val="tx1"/>
                </a:solidFill>
              </a:rPr>
              <a:t>Diga una forma en la que puede incorporar CFK a la hora de los bocadillos.</a:t>
            </a:r>
            <a:endParaRPr lang="en-US" baseline="0" dirty="0" smtClean="0">
              <a:solidFill>
                <a:schemeClr val="tx1"/>
              </a:solidFill>
            </a:endParaRPr>
          </a:p>
          <a:p>
            <a:pPr rtl="0"/>
            <a:r>
              <a:rPr lang="es" dirty="0">
                <a:solidFill>
                  <a:schemeClr val="tx1"/>
                </a:solidFill>
              </a:rPr>
              <a:t>Diga una manera en la que puede comunicar a los padres la importancia de la salud bucal. (enviar a casa trabajos artísticos, folletos o en reuniones)</a:t>
            </a:r>
          </a:p>
          <a:p>
            <a:pPr rtl="0"/>
            <a:r>
              <a:rPr lang="es" dirty="0">
                <a:solidFill>
                  <a:schemeClr val="tx1"/>
                </a:solidFill>
              </a:rPr>
              <a:t>¿De qué forma se puede hacer el cepillado de dientes más divertido? (canciones, cronómetros)</a:t>
            </a:r>
          </a:p>
          <a:p>
            <a:pPr rtl="0"/>
            <a:r>
              <a:rPr lang="es" dirty="0">
                <a:solidFill>
                  <a:schemeClr val="tx1"/>
                </a:solidFill>
              </a:rPr>
              <a:t>¿Qué es mejor para los dientes? ¿Jugo 100 % de manzana o una manzana? (una manzana) </a:t>
            </a:r>
          </a:p>
          <a:p>
            <a:pPr rtl="0"/>
            <a:r>
              <a:rPr lang="es" dirty="0">
                <a:solidFill>
                  <a:schemeClr val="tx1"/>
                </a:solidFill>
              </a:rPr>
              <a:t>¿Dónde puede encontrar más actividades e información de CFK? (en el sitio web)</a:t>
            </a:r>
          </a:p>
          <a:p>
            <a:pPr rtl="0"/>
            <a:r>
              <a:rPr lang="es" dirty="0">
                <a:solidFill>
                  <a:schemeClr val="tx1"/>
                </a:solidFill>
              </a:rPr>
              <a:t>Pregunta adicional: ¿Cuántas cucharaditas hay en 16 gramos de azúcar? (16 dividido entre 4 = 4)</a:t>
            </a:r>
            <a:endParaRPr lang="en-US" dirty="0">
              <a:solidFill>
                <a:schemeClr val="tx1"/>
              </a:solidFill>
            </a:endParaRPr>
          </a:p>
          <a:p>
            <a:pPr rtl="0"/>
            <a:endParaRPr lang="en-US" dirty="0">
              <a:solidFill>
                <a:schemeClr val="tx1"/>
              </a:solidFill>
            </a:endParaRPr>
          </a:p>
          <a:p>
            <a:pPr rtl="0"/>
            <a:r>
              <a:rPr lang="es" b="1" dirty="0">
                <a:solidFill>
                  <a:schemeClr val="tx1"/>
                </a:solidFill>
              </a:rPr>
              <a:t>Concluya la presentación y distribuya las encuestas: </a:t>
            </a:r>
            <a:r>
              <a:rPr lang="es" dirty="0">
                <a:solidFill>
                  <a:schemeClr val="tx1"/>
                </a:solidFill>
              </a:rPr>
              <a:t> </a:t>
            </a:r>
          </a:p>
          <a:p>
            <a:pPr lvl="0" rtl="0"/>
            <a:r>
              <a:rPr lang="es" dirty="0">
                <a:solidFill>
                  <a:schemeClr val="tx1"/>
                </a:solidFill>
              </a:rPr>
              <a:t>Ahora están listos para convertirse en defensores de Cavity Free Kids y cambiar la salud bucal de las familias a las que atienden.</a:t>
            </a:r>
            <a:endParaRPr lang="en-US" dirty="0" smtClean="0">
              <a:solidFill>
                <a:schemeClr val="tx1"/>
              </a:solidFill>
            </a:endParaRPr>
          </a:p>
          <a:p>
            <a:pPr lvl="0" rtl="0"/>
            <a:r>
              <a:rPr lang="es" dirty="0">
                <a:solidFill>
                  <a:schemeClr val="tx1"/>
                </a:solidFill>
              </a:rPr>
              <a:t>Gracias por venir y participar.  ¿Tienen alguna duda o comentario?</a:t>
            </a:r>
          </a:p>
          <a:p>
            <a:pPr lvl="0" rtl="0"/>
            <a:r>
              <a:rPr lang="es" dirty="0">
                <a:solidFill>
                  <a:schemeClr val="tx1"/>
                </a:solidFill>
              </a:rPr>
              <a:t>Formularios de retroalimentación</a:t>
            </a: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33</a:t>
            </a:fld>
            <a:endParaRPr lang="en-US" dirty="0"/>
          </a:p>
        </p:txBody>
      </p:sp>
    </p:spTree>
    <p:extLst>
      <p:ext uri="{BB962C8B-B14F-4D97-AF65-F5344CB8AC3E}">
        <p14:creationId xmlns:p14="http://schemas.microsoft.com/office/powerpoint/2010/main" val="2268136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b="1" dirty="0">
                <a:solidFill>
                  <a:schemeClr val="tx1"/>
                </a:solidFill>
              </a:rPr>
              <a:t>Facilite una actividad para romper el hielo:</a:t>
            </a:r>
            <a:r>
              <a:rPr lang="es" b="1" i="1" dirty="0">
                <a:solidFill>
                  <a:schemeClr val="tx1"/>
                </a:solidFill>
              </a:rPr>
              <a:t> </a:t>
            </a:r>
            <a:r>
              <a:rPr lang="es" b="1" i="0" dirty="0">
                <a:solidFill>
                  <a:schemeClr val="tx1"/>
                </a:solidFill>
              </a:rPr>
              <a:t>5 minutos</a:t>
            </a:r>
          </a:p>
          <a:p>
            <a:pPr rtl="0"/>
            <a:endParaRPr lang="en-US" b="1" i="1" dirty="0" smtClean="0">
              <a:solidFill>
                <a:schemeClr val="tx1"/>
              </a:solidFill>
            </a:endParaRPr>
          </a:p>
          <a:p>
            <a:pPr rtl="0"/>
            <a:r>
              <a:rPr lang="es" b="1" i="1" dirty="0">
                <a:solidFill>
                  <a:schemeClr val="tx1"/>
                </a:solidFill>
              </a:rPr>
              <a:t>Dirija una actividad de pararse y sentarse O elija su propia actividad para romper el hielo</a:t>
            </a:r>
          </a:p>
          <a:p>
            <a:pPr defTabSz="931774" rtl="0">
              <a:defRPr/>
            </a:pPr>
            <a:r>
              <a:rPr lang="es" dirty="0">
                <a:solidFill>
                  <a:schemeClr val="tx1"/>
                </a:solidFill>
              </a:rPr>
              <a:t>Veamos a los niños reales detrás de las estadísticas.  Pónganse de pie para mostrar los problemas de salud bucal que han observado en los niños con los que han trabajado. </a:t>
            </a:r>
          </a:p>
          <a:p>
            <a:pPr rtl="0"/>
            <a:endParaRPr lang="en-US" b="1" dirty="0" smtClean="0">
              <a:solidFill>
                <a:schemeClr val="tx1"/>
              </a:solidFill>
            </a:endParaRPr>
          </a:p>
          <a:p>
            <a:pPr rtl="0"/>
            <a:r>
              <a:rPr lang="es" b="1" dirty="0">
                <a:solidFill>
                  <a:schemeClr val="tx1"/>
                </a:solidFill>
              </a:rPr>
              <a:t>Pónganse de pie si: </a:t>
            </a:r>
          </a:p>
          <a:p>
            <a:pPr rtl="0"/>
            <a:r>
              <a:rPr lang="es" dirty="0">
                <a:solidFill>
                  <a:schemeClr val="tx1"/>
                </a:solidFill>
              </a:rPr>
              <a:t>Han visto a niños con caries</a:t>
            </a:r>
          </a:p>
          <a:p>
            <a:pPr rtl="0"/>
            <a:r>
              <a:rPr lang="es" dirty="0">
                <a:solidFill>
                  <a:schemeClr val="tx1"/>
                </a:solidFill>
              </a:rPr>
              <a:t>Han visto los resultados de las Caries de Biberón</a:t>
            </a:r>
          </a:p>
          <a:p>
            <a:pPr rtl="0"/>
            <a:r>
              <a:rPr lang="es" dirty="0">
                <a:solidFill>
                  <a:schemeClr val="tx1"/>
                </a:solidFill>
              </a:rPr>
              <a:t>Han visto niños que han perdido dientes demasiado pronto y se preguntan por qué</a:t>
            </a:r>
          </a:p>
          <a:p>
            <a:pPr rtl="0"/>
            <a:r>
              <a:rPr lang="es" b="0" dirty="0">
                <a:solidFill>
                  <a:schemeClr val="tx1"/>
                </a:solidFill>
              </a:rPr>
              <a:t>Han visto niños con muchas tapas o coronas</a:t>
            </a:r>
          </a:p>
          <a:p>
            <a:pPr rtl="0"/>
            <a:r>
              <a:rPr lang="es" b="0" dirty="0">
                <a:solidFill>
                  <a:schemeClr val="tx1"/>
                </a:solidFill>
              </a:rPr>
              <a:t>Han visto niños que describen dolor en los dientes</a:t>
            </a:r>
          </a:p>
          <a:p>
            <a:pPr rtl="0"/>
            <a:r>
              <a:rPr lang="es" b="0" dirty="0">
                <a:solidFill>
                  <a:schemeClr val="tx1"/>
                </a:solidFill>
              </a:rPr>
              <a:t>Saben de niños que han tenido tratamiento dental bajo anestesia</a:t>
            </a:r>
          </a:p>
          <a:p>
            <a:pPr rtl="0"/>
            <a:r>
              <a:rPr lang="es" b="0" dirty="0">
                <a:solidFill>
                  <a:schemeClr val="tx1"/>
                </a:solidFill>
              </a:rPr>
              <a:t>Han oído a los padres decir “Son sólo dientes de leche”</a:t>
            </a:r>
          </a:p>
          <a:p>
            <a:pPr rtl="0"/>
            <a:r>
              <a:rPr lang="es" b="0" dirty="0">
                <a:solidFill>
                  <a:schemeClr val="tx1"/>
                </a:solidFill>
              </a:rPr>
              <a:t>Conocen familias que evitan llevar a sus niños al dentista o no siguen el tratamiento </a:t>
            </a:r>
          </a:p>
          <a:p>
            <a:pPr rtl="0"/>
            <a:r>
              <a:rPr lang="es" b="0" dirty="0">
                <a:solidFill>
                  <a:schemeClr val="tx1"/>
                </a:solidFill>
              </a:rPr>
              <a:t>Desean que NINGÚN niño de su clase tenga que padecer de caries.</a:t>
            </a:r>
          </a:p>
          <a:p>
            <a:pPr lvl="0" rtl="0"/>
            <a:r>
              <a:rPr lang="es" b="0" i="1" strike="noStrike" dirty="0">
                <a:solidFill>
                  <a:schemeClr val="tx1"/>
                </a:solidFill>
              </a:rPr>
              <a:t>(Continúa)</a:t>
            </a:r>
          </a:p>
          <a:p>
            <a:pPr lvl="0" rtl="0"/>
            <a:r>
              <a:rPr lang="es" b="0" strike="noStrike" dirty="0">
                <a:solidFill>
                  <a:schemeClr val="tx1"/>
                </a:solidFill>
              </a:rPr>
              <a:t>Han descrito por qué la educación sobre la salud bucal es tan importante.  </a:t>
            </a:r>
            <a:endParaRPr lang="en-US" b="0" strike="noStrike" dirty="0" smtClean="0">
              <a:solidFill>
                <a:schemeClr val="tx1"/>
              </a:solidFill>
            </a:endParaRPr>
          </a:p>
          <a:p>
            <a:pPr lvl="0" rtl="0"/>
            <a:r>
              <a:rPr lang="es" b="0" dirty="0">
                <a:solidFill>
                  <a:schemeClr val="tx1"/>
                </a:solidFill>
              </a:rPr>
              <a:t>La buena noticia es que las caries son casi 100 % prevenibles.</a:t>
            </a:r>
          </a:p>
          <a:p>
            <a:pPr lvl="0" rtl="0"/>
            <a:r>
              <a:rPr lang="es" b="0" dirty="0">
                <a:solidFill>
                  <a:schemeClr val="tx1"/>
                </a:solidFill>
              </a:rPr>
              <a:t>Es mucho más eficaz, económico y saludable PREVENIR los problemas de salud bucal que tratarlos.  Y la prevención comienza con la educación. Cavity Free Kids es </a:t>
            </a:r>
            <a:r>
              <a:rPr lang="es" b="0" u="sng" dirty="0">
                <a:solidFill>
                  <a:schemeClr val="tx1"/>
                </a:solidFill>
              </a:rPr>
              <a:t>su</a:t>
            </a:r>
            <a:r>
              <a:rPr lang="es" b="0" dirty="0">
                <a:solidFill>
                  <a:schemeClr val="tx1"/>
                </a:solidFill>
              </a:rPr>
              <a:t> recurso  </a:t>
            </a:r>
          </a:p>
          <a:p>
            <a:pPr lvl="0" rtl="0"/>
            <a:r>
              <a:rPr lang="es" b="0" dirty="0">
                <a:solidFill>
                  <a:schemeClr val="tx1"/>
                </a:solidFill>
              </a:rPr>
              <a:t>para enseñar a los niños, sus familias y sus cuidadores lo que pueden hacer para mantener sus dientes sanos.</a:t>
            </a:r>
          </a:p>
          <a:p>
            <a:pPr lvl="0" rtl="0"/>
            <a:endParaRPr lang="en-US" b="0" dirty="0" smtClean="0">
              <a:solidFill>
                <a:schemeClr val="tx1"/>
              </a:solidFill>
            </a:endParaRPr>
          </a:p>
          <a:p>
            <a:pPr rtl="0"/>
            <a:endParaRPr lang="en-US" b="0"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4</a:t>
            </a:fld>
            <a:endParaRPr lang="en-US" dirty="0"/>
          </a:p>
        </p:txBody>
      </p:sp>
    </p:spTree>
    <p:extLst>
      <p:ext uri="{BB962C8B-B14F-4D97-AF65-F5344CB8AC3E}">
        <p14:creationId xmlns:p14="http://schemas.microsoft.com/office/powerpoint/2010/main" val="197066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dirty="0">
                <a:solidFill>
                  <a:schemeClr val="tx1"/>
                </a:solidFill>
              </a:rPr>
              <a:t>Comparta lo que CFK incluye:</a:t>
            </a:r>
          </a:p>
          <a:p>
            <a:pPr lvl="0" rtl="0"/>
            <a:r>
              <a:rPr lang="es" dirty="0">
                <a:solidFill>
                  <a:schemeClr val="tx1"/>
                </a:solidFill>
              </a:rPr>
              <a:t>Entre esta capacitación, este folleto </a:t>
            </a:r>
            <a:r>
              <a:rPr lang="es" i="1" dirty="0">
                <a:solidFill>
                  <a:schemeClr val="tx1"/>
                </a:solidFill>
              </a:rPr>
              <a:t>(sosténgalo en alto)</a:t>
            </a:r>
            <a:r>
              <a:rPr lang="es" dirty="0">
                <a:solidFill>
                  <a:schemeClr val="tx1"/>
                </a:solidFill>
              </a:rPr>
              <a:t> y el contenido del sitio web de CFK, tendrán todo lo necesario para empezar de inmediato.  </a:t>
            </a:r>
          </a:p>
          <a:p>
            <a:pPr lvl="0" rtl="0"/>
            <a:endParaRPr lang="en-US" dirty="0">
              <a:solidFill>
                <a:schemeClr val="tx1"/>
              </a:solidFill>
            </a:endParaRPr>
          </a:p>
          <a:p>
            <a:pPr lvl="0" rtl="0">
              <a:buSzPct val="100000"/>
              <a:buFont typeface="Arial" pitchFamily="34"/>
              <a:buChar char="•"/>
            </a:pPr>
            <a:r>
              <a:rPr lang="es" dirty="0">
                <a:solidFill>
                  <a:schemeClr val="tx1"/>
                </a:solidFill>
              </a:rPr>
              <a:t> Para niños en etapa preescolar, hay lecciones que incluyen historias, canciones y actividades manuales que pueden adaptarse a su salón de clases.</a:t>
            </a:r>
          </a:p>
          <a:p>
            <a:pPr lvl="0" rtl="0">
              <a:buSzPct val="100000"/>
              <a:buFont typeface="Arial" pitchFamily="34"/>
              <a:buChar char="•"/>
            </a:pPr>
            <a:endParaRPr lang="en-US" dirty="0" smtClean="0">
              <a:solidFill>
                <a:schemeClr val="tx1"/>
              </a:solidFill>
            </a:endParaRPr>
          </a:p>
          <a:p>
            <a:pPr lvl="0" rtl="0">
              <a:buSzPct val="100000"/>
              <a:buFont typeface="Arial" pitchFamily="34"/>
              <a:buChar char="•"/>
            </a:pPr>
            <a:r>
              <a:rPr lang="es" dirty="0">
                <a:solidFill>
                  <a:schemeClr val="tx1"/>
                </a:solidFill>
              </a:rPr>
              <a:t> Para bebés y niños pequeños, hay formas de iniciar las prácticas de salud bucal e involucrar a los pequeños con canciones y actividades</a:t>
            </a:r>
          </a:p>
          <a:p>
            <a:pPr lvl="0" rtl="0">
              <a:buSzPct val="100000"/>
              <a:buFont typeface="Arial" pitchFamily="34"/>
              <a:buChar char="•"/>
            </a:pPr>
            <a:endParaRPr lang="en-US" dirty="0" smtClean="0">
              <a:solidFill>
                <a:schemeClr val="tx1"/>
              </a:solidFill>
            </a:endParaRPr>
          </a:p>
          <a:p>
            <a:pPr lvl="0" rtl="0">
              <a:buSzPct val="100000"/>
              <a:buFont typeface="Arial" pitchFamily="34"/>
              <a:buChar char="•"/>
            </a:pPr>
            <a:r>
              <a:rPr lang="es" dirty="0">
                <a:solidFill>
                  <a:schemeClr val="tx1"/>
                </a:solidFill>
              </a:rPr>
              <a:t> Para los padres, hay recursos que les alientan a practicar buenos hábitos de salud bucal en casa y les ayudan a contactarlos con la atención dental. </a:t>
            </a:r>
          </a:p>
          <a:p>
            <a:pPr lvl="0" rtl="0">
              <a:buSzPct val="100000"/>
              <a:buFont typeface="Arial" pitchFamily="34"/>
              <a:buChar char="•"/>
            </a:pPr>
            <a:endParaRPr lang="en-US" dirty="0" smtClean="0">
              <a:solidFill>
                <a:schemeClr val="tx1"/>
              </a:solidFill>
            </a:endParaRPr>
          </a:p>
          <a:p>
            <a:pPr lvl="0" rtl="0">
              <a:buSzPct val="100000"/>
              <a:buFont typeface="Arial" pitchFamily="34"/>
              <a:buNone/>
            </a:pPr>
            <a:r>
              <a:rPr lang="es" b="1" dirty="0">
                <a:solidFill>
                  <a:schemeClr val="tx1"/>
                </a:solidFill>
              </a:rPr>
              <a:t>Comparta la información del sitio web de CFK: </a:t>
            </a:r>
          </a:p>
          <a:p>
            <a:pPr lvl="0" rtl="0">
              <a:buSzPct val="100000"/>
              <a:buFont typeface="Arial" pitchFamily="34"/>
              <a:buNone/>
            </a:pPr>
            <a:r>
              <a:rPr lang="es" dirty="0">
                <a:solidFill>
                  <a:schemeClr val="tx1"/>
                </a:solidFill>
              </a:rPr>
              <a:t>Pueden encontrar todo el programa en el sitio web cavityfreekids.org, además de lecciones, actividades y recursos para que los padres participen.  Al registrarse y usar el sitio web, pueden mantener vigente Cavity Free Kids en su salón de clases por mucho tiempo después de esta capacitación.</a:t>
            </a:r>
          </a:p>
          <a:p>
            <a:pPr rtl="0"/>
            <a:endParaRPr lang="en-US" dirty="0" smtClean="0">
              <a:solidFill>
                <a:schemeClr val="tx1"/>
              </a:solidFill>
            </a:endParaRPr>
          </a:p>
          <a:p>
            <a:pPr rtl="0"/>
            <a:endParaRPr lang="en-US" dirty="0"/>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5</a:t>
            </a:fld>
            <a:endParaRPr lang="en-US" dirty="0"/>
          </a:p>
        </p:txBody>
      </p:sp>
    </p:spTree>
    <p:extLst>
      <p:ext uri="{BB962C8B-B14F-4D97-AF65-F5344CB8AC3E}">
        <p14:creationId xmlns:p14="http://schemas.microsoft.com/office/powerpoint/2010/main" val="3263100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sz="1200" b="1" dirty="0">
                <a:solidFill>
                  <a:schemeClr val="tx1"/>
                </a:solidFill>
              </a:rPr>
              <a:t>Muestre cómo está organizado CFK:</a:t>
            </a:r>
          </a:p>
          <a:p>
            <a:pPr lvl="0" rtl="0"/>
            <a:endParaRPr lang="en-US" sz="1200" baseline="0" dirty="0" smtClean="0">
              <a:solidFill>
                <a:schemeClr val="tx1"/>
              </a:solidFill>
            </a:endParaRPr>
          </a:p>
          <a:p>
            <a:pPr lvl="0" rtl="0"/>
            <a:r>
              <a:rPr lang="es" sz="1200" dirty="0">
                <a:solidFill>
                  <a:schemeClr val="tx1"/>
                </a:solidFill>
              </a:rPr>
              <a:t>CFK incluye lecciones y actividades fáciles y divertidas que pueden adaptarse a su estilo de enseñanza.</a:t>
            </a:r>
            <a:endParaRPr lang="en-US" sz="1200" dirty="0" smtClean="0">
              <a:solidFill>
                <a:schemeClr val="tx1"/>
              </a:solidFill>
            </a:endParaRPr>
          </a:p>
          <a:p>
            <a:pPr lvl="0" rtl="0"/>
            <a:r>
              <a:rPr lang="es" sz="1200" dirty="0">
                <a:solidFill>
                  <a:schemeClr val="tx1"/>
                </a:solidFill>
              </a:rPr>
              <a:t>La ciencia de la salud bucal está organizada en 5 </a:t>
            </a:r>
            <a:r>
              <a:rPr lang="es" sz="1200" u="sng" dirty="0">
                <a:solidFill>
                  <a:schemeClr val="tx1"/>
                </a:solidFill>
              </a:rPr>
              <a:t>Elementos Básicos</a:t>
            </a:r>
            <a:r>
              <a:rPr lang="es" sz="1200" u="none" dirty="0">
                <a:solidFill>
                  <a:schemeClr val="tx1"/>
                </a:solidFill>
              </a:rPr>
              <a:t> </a:t>
            </a:r>
            <a:r>
              <a:rPr lang="es" sz="1200" dirty="0">
                <a:solidFill>
                  <a:schemeClr val="tx1"/>
                </a:solidFill>
              </a:rPr>
              <a:t>de la salud bucal. </a:t>
            </a:r>
            <a:r>
              <a:rPr lang="es" sz="1200" baseline="0" dirty="0" smtClean="0">
                <a:solidFill>
                  <a:schemeClr val="tx1"/>
                </a:solidFill>
              </a:rPr>
              <a:t> </a:t>
            </a:r>
            <a:r>
              <a:rPr lang="es" sz="1200" dirty="0" smtClean="0">
                <a:solidFill>
                  <a:schemeClr val="tx1"/>
                </a:solidFill>
              </a:rPr>
              <a:t>Todas </a:t>
            </a:r>
            <a:r>
              <a:rPr lang="es" sz="1200" dirty="0">
                <a:solidFill>
                  <a:schemeClr val="tx1"/>
                </a:solidFill>
              </a:rPr>
              <a:t>las lecciones, las actividades y los recursos para padres están organizados en torno a estos </a:t>
            </a:r>
            <a:r>
              <a:rPr lang="es" sz="1200" dirty="0" smtClean="0">
                <a:solidFill>
                  <a:schemeClr val="tx1"/>
                </a:solidFill>
              </a:rPr>
              <a:t>5 </a:t>
            </a:r>
            <a:r>
              <a:rPr lang="es" sz="1200" u="none" dirty="0" smtClean="0">
                <a:solidFill>
                  <a:schemeClr val="tx1"/>
                </a:solidFill>
              </a:rPr>
              <a:t>Elementos Básicos</a:t>
            </a:r>
            <a:r>
              <a:rPr lang="es" sz="1200" dirty="0" smtClean="0">
                <a:solidFill>
                  <a:schemeClr val="tx1"/>
                </a:solidFill>
              </a:rPr>
              <a:t>; </a:t>
            </a:r>
            <a:r>
              <a:rPr lang="es" sz="1200" dirty="0">
                <a:solidFill>
                  <a:schemeClr val="tx1"/>
                </a:solidFill>
              </a:rPr>
              <a:t>los </a:t>
            </a:r>
            <a:r>
              <a:rPr lang="es" sz="1200" u="none" dirty="0" smtClean="0">
                <a:solidFill>
                  <a:schemeClr val="tx1"/>
                </a:solidFill>
              </a:rPr>
              <a:t>Elementos Básicos </a:t>
            </a:r>
            <a:r>
              <a:rPr lang="es" sz="1200" dirty="0" smtClean="0">
                <a:solidFill>
                  <a:schemeClr val="tx1"/>
                </a:solidFill>
              </a:rPr>
              <a:t>equivalen </a:t>
            </a:r>
            <a:r>
              <a:rPr lang="es" sz="1200" dirty="0">
                <a:solidFill>
                  <a:schemeClr val="tx1"/>
                </a:solidFill>
              </a:rPr>
              <a:t>a unidades o secciones.  </a:t>
            </a:r>
          </a:p>
          <a:p>
            <a:pPr lvl="0" rtl="0"/>
            <a:endParaRPr lang="en-US" sz="1200" dirty="0" smtClean="0">
              <a:solidFill>
                <a:schemeClr val="tx1"/>
              </a:solidFill>
            </a:endParaRPr>
          </a:p>
          <a:p>
            <a:pPr lvl="0" rtl="0"/>
            <a:r>
              <a:rPr lang="es" dirty="0">
                <a:solidFill>
                  <a:schemeClr val="tx1"/>
                </a:solidFill>
              </a:rPr>
              <a:t>Muestre cómo está organizado el programa de CFK:</a:t>
            </a:r>
          </a:p>
          <a:p>
            <a:pPr lvl="0" rtl="0"/>
            <a:endParaRPr lang="en-US" dirty="0" smtClean="0">
              <a:solidFill>
                <a:schemeClr val="tx1"/>
              </a:solidFill>
            </a:endParaRPr>
          </a:p>
          <a:p>
            <a:pPr lvl="0" rtl="0"/>
            <a:r>
              <a:rPr lang="es" dirty="0">
                <a:solidFill>
                  <a:schemeClr val="tx1"/>
                </a:solidFill>
              </a:rPr>
              <a:t>Vayan al </a:t>
            </a:r>
            <a:r>
              <a:rPr lang="es" dirty="0" smtClean="0">
                <a:solidFill>
                  <a:schemeClr val="tx1"/>
                </a:solidFill>
              </a:rPr>
              <a:t>Elemento</a:t>
            </a:r>
            <a:r>
              <a:rPr lang="es" baseline="0" dirty="0" smtClean="0">
                <a:solidFill>
                  <a:schemeClr val="tx1"/>
                </a:solidFill>
              </a:rPr>
              <a:t> </a:t>
            </a:r>
            <a:r>
              <a:rPr lang="es" dirty="0" smtClean="0">
                <a:solidFill>
                  <a:schemeClr val="tx1"/>
                </a:solidFill>
              </a:rPr>
              <a:t>Básico </a:t>
            </a:r>
            <a:r>
              <a:rPr lang="es" dirty="0">
                <a:solidFill>
                  <a:schemeClr val="tx1"/>
                </a:solidFill>
              </a:rPr>
              <a:t>n° 1, los dientes de leche son importantes, en la página 13, para ver lo que está incluido en cada sección. </a:t>
            </a:r>
            <a:r>
              <a:rPr lang="es" i="1" dirty="0">
                <a:solidFill>
                  <a:schemeClr val="tx1"/>
                </a:solidFill>
              </a:rPr>
              <a:t>{señale los encabezados rápidamente} </a:t>
            </a:r>
          </a:p>
          <a:p>
            <a:pPr marL="171450" lvl="0" indent="-171450" rtl="0">
              <a:buFont typeface="Arial" panose="020B0604020202020204" pitchFamily="34" charset="0"/>
              <a:buChar char="•"/>
            </a:pPr>
            <a:r>
              <a:rPr lang="en" i="1" dirty="0">
                <a:solidFill>
                  <a:schemeClr val="tx1"/>
                </a:solidFill>
              </a:rPr>
              <a:t>Bocados Grandes</a:t>
            </a:r>
            <a:r>
              <a:rPr lang="en" dirty="0">
                <a:solidFill>
                  <a:schemeClr val="tx1"/>
                </a:solidFill>
              </a:rPr>
              <a:t>: ésta es información sobre la salud bucal de gran importancia, para referencia</a:t>
            </a:r>
          </a:p>
          <a:p>
            <a:pPr marL="171450" lvl="0" indent="-171450" rtl="0">
              <a:buFont typeface="Arial" panose="020B0604020202020204" pitchFamily="34" charset="0"/>
              <a:buChar char="•"/>
            </a:pPr>
            <a:r>
              <a:rPr lang="es" dirty="0">
                <a:solidFill>
                  <a:schemeClr val="tx1"/>
                </a:solidFill>
              </a:rPr>
              <a:t>Vayan a la página 14, CFK para bebés y niños pequeños: mensajes y actividades para hacer con los pequeños </a:t>
            </a:r>
          </a:p>
          <a:p>
            <a:pPr marL="171450" lvl="0" indent="-171450" rtl="0">
              <a:buFont typeface="Arial" panose="020B0604020202020204" pitchFamily="34" charset="0"/>
              <a:buChar char="•"/>
            </a:pPr>
            <a:r>
              <a:rPr lang="es" dirty="0">
                <a:solidFill>
                  <a:schemeClr val="tx1"/>
                </a:solidFill>
              </a:rPr>
              <a:t>Página 15, CFK a lo largo del día: ideas para llenar su día con mensajes sobre la salud bucal  </a:t>
            </a:r>
            <a:r>
              <a:rPr lang="es" i="1" dirty="0">
                <a:solidFill>
                  <a:schemeClr val="tx1"/>
                </a:solidFill>
              </a:rPr>
              <a:t>(haga una pausa breve para dar tiempo de leer los encabezados)</a:t>
            </a:r>
            <a:endParaRPr lang="en-US" i="1" dirty="0" smtClean="0">
              <a:solidFill>
                <a:schemeClr val="tx1"/>
              </a:solidFill>
            </a:endParaRPr>
          </a:p>
          <a:p>
            <a:pPr marL="171450" lvl="0" indent="-171450" rtl="0">
              <a:buFont typeface="Arial" panose="020B0604020202020204" pitchFamily="34" charset="0"/>
              <a:buChar char="•"/>
            </a:pPr>
            <a:r>
              <a:rPr lang="es" dirty="0">
                <a:solidFill>
                  <a:schemeClr val="tx1"/>
                </a:solidFill>
              </a:rPr>
              <a:t>Página 16, lección de introducción a las actividades en círculo: para presentar el tema al grupo</a:t>
            </a:r>
          </a:p>
          <a:p>
            <a:pPr marL="171450" lvl="0" indent="-171450" rtl="0">
              <a:buFont typeface="Arial" panose="020B0604020202020204" pitchFamily="34" charset="0"/>
              <a:buChar char="•"/>
            </a:pPr>
            <a:r>
              <a:rPr lang="es" dirty="0">
                <a:solidFill>
                  <a:schemeClr val="tx1"/>
                </a:solidFill>
              </a:rPr>
              <a:t>Más lecciones de actividades en círculo: cada sección puede tener un número diferente de lecciones para ustedes.  Van desde la página 17 hasta la 22.</a:t>
            </a:r>
          </a:p>
          <a:p>
            <a:pPr marL="171450" lvl="0" indent="-171450" rtl="0">
              <a:buFont typeface="Arial" panose="020B0604020202020204" pitchFamily="34" charset="0"/>
              <a:buChar char="•"/>
            </a:pPr>
            <a:r>
              <a:rPr lang="es" dirty="0">
                <a:solidFill>
                  <a:schemeClr val="tx1"/>
                </a:solidFill>
              </a:rPr>
              <a:t>Páginas 23 a 27, Centros de Aprendizaje: actividades para realizar en el salón de clases para reforzar la lección en grupo</a:t>
            </a:r>
          </a:p>
          <a:p>
            <a:pPr marL="171450" lvl="0" indent="-171450" rtl="0">
              <a:buFont typeface="Arial" panose="020B0604020202020204" pitchFamily="34" charset="0"/>
              <a:buChar char="•"/>
            </a:pPr>
            <a:r>
              <a:rPr lang="es" dirty="0">
                <a:solidFill>
                  <a:schemeClr val="tx1"/>
                </a:solidFill>
              </a:rPr>
              <a:t>A partir de la página 28 hay Folletos de Práctica para los Padres, para reforzar el mensaje</a:t>
            </a:r>
          </a:p>
          <a:p>
            <a:pPr lvl="0" rtl="0"/>
            <a:r>
              <a:rPr lang="es" b="1" dirty="0">
                <a:solidFill>
                  <a:schemeClr val="tx1"/>
                </a:solidFill>
              </a:rPr>
              <a:t>Cada lección se distribuye de la misma forma. </a:t>
            </a:r>
          </a:p>
          <a:p>
            <a:pPr lvl="0" rtl="0"/>
            <a:r>
              <a:rPr lang="es" dirty="0">
                <a:solidFill>
                  <a:schemeClr val="tx1"/>
                </a:solidFill>
              </a:rPr>
              <a:t> </a:t>
            </a:r>
          </a:p>
          <a:p>
            <a:pPr lvl="0" rtl="0"/>
            <a:endParaRPr lang="en-US" dirty="0" smtClean="0">
              <a:solidFill>
                <a:schemeClr val="tx1"/>
              </a:solidFill>
            </a:endParaRPr>
          </a:p>
          <a:p>
            <a:pPr lvl="0" rtl="0"/>
            <a:endParaRPr lang="en-US" dirty="0" smtClean="0">
              <a:solidFill>
                <a:schemeClr val="tx1"/>
              </a:solidFill>
            </a:endParaRPr>
          </a:p>
          <a:p>
            <a:pPr lvl="0" rtl="0"/>
            <a:endParaRPr lang="en-US" b="1" dirty="0" smtClean="0">
              <a:solidFill>
                <a:schemeClr val="tx1"/>
              </a:solidFill>
            </a:endParaRP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6</a:t>
            </a:fld>
            <a:endParaRPr lang="en-US" dirty="0"/>
          </a:p>
        </p:txBody>
      </p:sp>
    </p:spTree>
    <p:extLst>
      <p:ext uri="{BB962C8B-B14F-4D97-AF65-F5344CB8AC3E}">
        <p14:creationId xmlns:p14="http://schemas.microsoft.com/office/powerpoint/2010/main" val="108425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dirty="0">
                <a:solidFill>
                  <a:schemeClr val="tx1"/>
                </a:solidFill>
              </a:rPr>
              <a:t>Usen notas adhesivas para identificar las partes de CFK que usarán</a:t>
            </a:r>
          </a:p>
          <a:p>
            <a:pPr lvl="0" rtl="0"/>
            <a:r>
              <a:rPr lang="es" dirty="0">
                <a:solidFill>
                  <a:schemeClr val="tx1"/>
                </a:solidFill>
              </a:rPr>
              <a:t>Mientras avanzamos en el libro del programa, tomen notas o usen notas adhesivas en las partes que creen que les gustaría intentar con sus niños.</a:t>
            </a:r>
          </a:p>
          <a:p>
            <a:pPr lvl="0" rtl="0"/>
            <a:r>
              <a:rPr lang="es" dirty="0">
                <a:solidFill>
                  <a:schemeClr val="tx1"/>
                </a:solidFill>
              </a:rPr>
              <a:t>Al final del día tendrán tiempo de incluir sus ideas en un plan. </a:t>
            </a:r>
          </a:p>
          <a:p>
            <a:pPr lvl="0" rtl="0"/>
            <a:endParaRPr lang="en-US" b="1" dirty="0">
              <a:solidFill>
                <a:schemeClr val="tx1"/>
              </a:solidFill>
            </a:endParaRPr>
          </a:p>
          <a:p>
            <a:pPr lvl="0" rtl="0"/>
            <a:endParaRPr lang="en-US" b="1" i="0" dirty="0">
              <a:solidFill>
                <a:schemeClr val="tx1"/>
              </a:solidFill>
            </a:endParaRPr>
          </a:p>
          <a:p>
            <a:pPr lvl="0" rtl="0"/>
            <a:r>
              <a:rPr lang="es" b="1" i="0" dirty="0">
                <a:solidFill>
                  <a:schemeClr val="tx1"/>
                </a:solidFill>
              </a:rPr>
              <a:t>Presente el </a:t>
            </a:r>
            <a:r>
              <a:rPr lang="es" b="1" i="0" dirty="0" smtClean="0">
                <a:solidFill>
                  <a:schemeClr val="tx1"/>
                </a:solidFill>
              </a:rPr>
              <a:t>Elemento Básico </a:t>
            </a:r>
            <a:r>
              <a:rPr lang="es" b="1" i="0" dirty="0">
                <a:solidFill>
                  <a:schemeClr val="tx1"/>
                </a:solidFill>
              </a:rPr>
              <a:t>N° 1: Los dientes de leche son importantes. Tiempo total de la sección: 20 minutos</a:t>
            </a:r>
          </a:p>
          <a:p>
            <a:pPr lvl="0" rtl="0"/>
            <a:endParaRPr lang="en-US" dirty="0">
              <a:solidFill>
                <a:schemeClr val="tx1"/>
              </a:solidFill>
            </a:endParaRPr>
          </a:p>
          <a:p>
            <a:pPr lvl="0" rtl="0"/>
            <a:r>
              <a:rPr lang="es" dirty="0">
                <a:solidFill>
                  <a:schemeClr val="tx1"/>
                </a:solidFill>
              </a:rPr>
              <a:t>El primer </a:t>
            </a:r>
            <a:r>
              <a:rPr lang="es" b="0" i="0" dirty="0" smtClean="0">
                <a:solidFill>
                  <a:schemeClr val="tx1"/>
                </a:solidFill>
              </a:rPr>
              <a:t>Elemento</a:t>
            </a:r>
            <a:r>
              <a:rPr lang="es" b="1" i="0" dirty="0" smtClean="0">
                <a:solidFill>
                  <a:schemeClr val="tx1"/>
                </a:solidFill>
              </a:rPr>
              <a:t> </a:t>
            </a:r>
            <a:r>
              <a:rPr lang="es" dirty="0" smtClean="0">
                <a:solidFill>
                  <a:schemeClr val="tx1"/>
                </a:solidFill>
              </a:rPr>
              <a:t>Básico </a:t>
            </a:r>
            <a:r>
              <a:rPr lang="es" dirty="0">
                <a:solidFill>
                  <a:schemeClr val="tx1"/>
                </a:solidFill>
              </a:rPr>
              <a:t>es: Los dientes de leche son importantes.  </a:t>
            </a:r>
          </a:p>
          <a:p>
            <a:pPr lvl="0" rtl="0"/>
            <a:r>
              <a:rPr lang="es" dirty="0">
                <a:solidFill>
                  <a:schemeClr val="tx1"/>
                </a:solidFill>
              </a:rPr>
              <a:t>En esta sección, los niños y los padres aprenderán las causas de las caries y las razones para mantener los dientes de leche sanos.  Este </a:t>
            </a:r>
            <a:r>
              <a:rPr lang="es" b="0" i="0" dirty="0" smtClean="0">
                <a:solidFill>
                  <a:schemeClr val="tx1"/>
                </a:solidFill>
              </a:rPr>
              <a:t>Elemento</a:t>
            </a:r>
            <a:r>
              <a:rPr lang="es" b="1" i="0" dirty="0" smtClean="0">
                <a:solidFill>
                  <a:schemeClr val="tx1"/>
                </a:solidFill>
              </a:rPr>
              <a:t> </a:t>
            </a:r>
            <a:r>
              <a:rPr lang="es" dirty="0" smtClean="0">
                <a:solidFill>
                  <a:schemeClr val="tx1"/>
                </a:solidFill>
              </a:rPr>
              <a:t>Básico </a:t>
            </a:r>
            <a:r>
              <a:rPr lang="es" dirty="0">
                <a:solidFill>
                  <a:schemeClr val="tx1"/>
                </a:solidFill>
              </a:rPr>
              <a:t>enfatiza la importancia de los dientes de leche para destruir el mito: “Sólo son dientes de leche; de cualquier forma se van a caer”.  </a:t>
            </a:r>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7</a:t>
            </a:fld>
            <a:endParaRPr lang="en-US" dirty="0"/>
          </a:p>
        </p:txBody>
      </p:sp>
    </p:spTree>
    <p:extLst>
      <p:ext uri="{BB962C8B-B14F-4D97-AF65-F5344CB8AC3E}">
        <p14:creationId xmlns:p14="http://schemas.microsoft.com/office/powerpoint/2010/main" val="356572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dirty="0">
                <a:solidFill>
                  <a:schemeClr val="tx1"/>
                </a:solidFill>
              </a:rPr>
              <a:t>Comparta la razón por la cual los dientes de leche son importantes:</a:t>
            </a:r>
            <a:endParaRPr lang="en-US" dirty="0">
              <a:solidFill>
                <a:schemeClr val="tx1"/>
              </a:solidFill>
            </a:endParaRPr>
          </a:p>
          <a:p>
            <a:pPr lvl="0" rtl="0"/>
            <a:r>
              <a:rPr lang="es" dirty="0">
                <a:solidFill>
                  <a:schemeClr val="tx1"/>
                </a:solidFill>
              </a:rPr>
              <a:t>Vayan a la página 13, titulada “</a:t>
            </a:r>
            <a:r>
              <a:rPr lang="en" i="1" dirty="0">
                <a:solidFill>
                  <a:schemeClr val="tx1"/>
                </a:solidFill>
              </a:rPr>
              <a:t>Bocados Grandes</a:t>
            </a:r>
            <a:r>
              <a:rPr lang="en" dirty="0">
                <a:solidFill>
                  <a:schemeClr val="tx1"/>
                </a:solidFill>
              </a:rPr>
              <a:t>”. La sección </a:t>
            </a:r>
            <a:r>
              <a:rPr lang="en" i="1" dirty="0">
                <a:solidFill>
                  <a:schemeClr val="tx1"/>
                </a:solidFill>
              </a:rPr>
              <a:t>Bocados Grandes</a:t>
            </a:r>
            <a:r>
              <a:rPr lang="en" dirty="0">
                <a:solidFill>
                  <a:schemeClr val="tx1"/>
                </a:solidFill>
              </a:rPr>
              <a:t> contiene conceptos clave de la salud bucal que los niños y los padres necesitan saber. Si tienen preguntas sobre la información de la salud bucal que han aprendido hoy, la sección </a:t>
            </a:r>
            <a:r>
              <a:rPr lang="en" i="1" dirty="0">
                <a:solidFill>
                  <a:schemeClr val="tx1"/>
                </a:solidFill>
              </a:rPr>
              <a:t>Bocados Grandes</a:t>
            </a:r>
            <a:r>
              <a:rPr lang="en" dirty="0">
                <a:solidFill>
                  <a:schemeClr val="tx1"/>
                </a:solidFill>
              </a:rPr>
              <a:t> las responderá. </a:t>
            </a:r>
          </a:p>
          <a:p>
            <a:pPr lvl="0" rtl="0"/>
            <a:endParaRPr lang="en-US" dirty="0">
              <a:solidFill>
                <a:schemeClr val="tx1"/>
              </a:solidFill>
            </a:endParaRPr>
          </a:p>
          <a:p>
            <a:pPr lvl="0" rtl="0"/>
            <a:r>
              <a:rPr lang="es" dirty="0">
                <a:solidFill>
                  <a:schemeClr val="tx1"/>
                </a:solidFill>
              </a:rPr>
              <a:t>La sección </a:t>
            </a:r>
            <a:r>
              <a:rPr lang="en" i="1" dirty="0">
                <a:solidFill>
                  <a:schemeClr val="tx1"/>
                </a:solidFill>
              </a:rPr>
              <a:t>Bocados Grandes</a:t>
            </a:r>
            <a:r>
              <a:rPr lang="en" dirty="0">
                <a:solidFill>
                  <a:schemeClr val="tx1"/>
                </a:solidFill>
              </a:rPr>
              <a:t> destaca el concepto de que los dientes de leche pueden ayudar a los niños a sonreír y a comer alimentos nutritivos, y desempeñan un papel importante en el desarrollo del habla. </a:t>
            </a:r>
          </a:p>
          <a:p>
            <a:pPr lvl="0" rtl="0"/>
            <a:endParaRPr lang="en-US" dirty="0">
              <a:solidFill>
                <a:schemeClr val="tx1"/>
              </a:solidFill>
            </a:endParaRPr>
          </a:p>
          <a:p>
            <a:pPr defTabSz="931774" rtl="0">
              <a:defRPr/>
            </a:pPr>
            <a:r>
              <a:rPr lang="es" dirty="0">
                <a:solidFill>
                  <a:schemeClr val="tx1"/>
                </a:solidFill>
              </a:rPr>
              <a:t>Los labios, la lengua y los dientes trabajan juntos para producir los sonidos que forman las palabras. Cuando los niños han perdido dientes o tienen dolor de dientes, podrían usar los labios o la lengua para proteger los dientes tiernos y desarrollar problemas del habla. Otras razones por las que los dientes de leche son tan importantes es que dan forma a la cara conforme el niño crece, y conservan el espacio para los dientes permanentes. Además, aprender a cuidar los dientes de leche de un niño ayuda a formar buenos hábitos de salud bucal y aumenta la posibilidad de tener una boca sana en el futuro.</a:t>
            </a:r>
          </a:p>
          <a:p>
            <a:pPr lvl="0" rtl="0"/>
            <a:r>
              <a:rPr lang="es" dirty="0">
                <a:solidFill>
                  <a:schemeClr val="tx1"/>
                </a:solidFill>
              </a:rPr>
              <a:t> </a:t>
            </a:r>
            <a:endParaRPr lang="en-US" b="1" dirty="0">
              <a:solidFill>
                <a:schemeClr val="tx1"/>
              </a:solidFill>
            </a:endParaRPr>
          </a:p>
          <a:p>
            <a:pPr lvl="0" rtl="0"/>
            <a:r>
              <a:rPr lang="es" b="1" dirty="0">
                <a:solidFill>
                  <a:schemeClr val="tx1"/>
                </a:solidFill>
              </a:rPr>
              <a:t>Demuestre la lección de actividades en círculo en la página 18: </a:t>
            </a:r>
            <a:endParaRPr lang="en-US" b="1" dirty="0">
              <a:solidFill>
                <a:schemeClr val="tx1"/>
              </a:solidFill>
            </a:endParaRPr>
          </a:p>
          <a:p>
            <a:pPr marL="174708" indent="-174708" rtl="0">
              <a:buFont typeface="Arial" panose="020B0604020202020204" pitchFamily="34" charset="0"/>
              <a:buChar char="•"/>
            </a:pPr>
            <a:r>
              <a:rPr lang="es" dirty="0">
                <a:solidFill>
                  <a:schemeClr val="tx1"/>
                </a:solidFill>
              </a:rPr>
              <a:t>La lección de actividades en círculo en la página 18 muestra a los niños cómo los dientes nos ayudan a hablar</a:t>
            </a:r>
          </a:p>
          <a:p>
            <a:pPr marL="174708" indent="-174708" rtl="0">
              <a:buFont typeface="Arial" panose="020B0604020202020204" pitchFamily="34" charset="0"/>
              <a:buChar char="•"/>
            </a:pPr>
            <a:r>
              <a:rPr lang="es" i="1" dirty="0">
                <a:solidFill>
                  <a:schemeClr val="tx1"/>
                </a:solidFill>
              </a:rPr>
              <a:t>Hagan el sonido “SSS” conmigo. ¿Sintieron el aire filtrarse entre los dientes?  Ahora inténtenlo sin usar los dientes. No suena igual, ¿verdad?</a:t>
            </a:r>
            <a:r>
              <a:rPr lang="es" dirty="0">
                <a:solidFill>
                  <a:schemeClr val="tx1"/>
                </a:solidFill>
              </a:rPr>
              <a:t> </a:t>
            </a:r>
          </a:p>
          <a:p>
            <a:pPr marL="174708" indent="-174708" rtl="0">
              <a:buFont typeface="Arial" panose="020B0604020202020204" pitchFamily="34" charset="0"/>
              <a:buChar char="•"/>
            </a:pPr>
            <a:r>
              <a:rPr lang="es" i="1" dirty="0">
                <a:solidFill>
                  <a:schemeClr val="tx1"/>
                </a:solidFill>
              </a:rPr>
              <a:t>¿Ven qué difícil sería hablar sin dientes</a:t>
            </a:r>
            <a:r>
              <a:rPr lang="es" i="1"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8</a:t>
            </a:fld>
            <a:endParaRPr lang="en-US" dirty="0"/>
          </a:p>
        </p:txBody>
      </p:sp>
    </p:spTree>
    <p:extLst>
      <p:ext uri="{BB962C8B-B14F-4D97-AF65-F5344CB8AC3E}">
        <p14:creationId xmlns:p14="http://schemas.microsoft.com/office/powerpoint/2010/main" val="2181736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es" b="1" dirty="0">
                <a:solidFill>
                  <a:schemeClr val="tx1"/>
                </a:solidFill>
              </a:rPr>
              <a:t>Muestre cómo se organizan las lecciones de la Hora de Actividades en Círculo: </a:t>
            </a:r>
          </a:p>
          <a:p>
            <a:pPr marL="174708" indent="-174708" rtl="0">
              <a:buFont typeface="Arial" panose="020B0604020202020204" pitchFamily="34" charset="0"/>
              <a:buChar char="•"/>
            </a:pPr>
            <a:r>
              <a:rPr lang="es" dirty="0">
                <a:solidFill>
                  <a:schemeClr val="tx1"/>
                </a:solidFill>
              </a:rPr>
              <a:t>Vayan a la lección de la Hora de Actividades en Círculo en la página 16 y revisen cómo se distribuyen las Actividades en Círculo.   </a:t>
            </a:r>
          </a:p>
          <a:p>
            <a:pPr marL="174708" indent="-174708" rtl="0">
              <a:buFont typeface="Arial" panose="020B0604020202020204" pitchFamily="34" charset="0"/>
              <a:buChar char="•"/>
            </a:pPr>
            <a:r>
              <a:rPr lang="es" dirty="0">
                <a:solidFill>
                  <a:schemeClr val="tx1"/>
                </a:solidFill>
              </a:rPr>
              <a:t>Cada </a:t>
            </a:r>
            <a:r>
              <a:rPr lang="es" dirty="0" smtClean="0">
                <a:solidFill>
                  <a:schemeClr val="tx1"/>
                </a:solidFill>
              </a:rPr>
              <a:t>elemento básico </a:t>
            </a:r>
            <a:r>
              <a:rPr lang="es" dirty="0">
                <a:solidFill>
                  <a:schemeClr val="tx1"/>
                </a:solidFill>
              </a:rPr>
              <a:t>de la salud bucal tiene una lección de la Hora de Actividades en Círculo para presentar el concepto. CFK es flexible: inicien con la lección de introducción o con otra Hora de Actividades en Círculo.</a:t>
            </a:r>
          </a:p>
          <a:p>
            <a:pPr marL="174708" indent="-174708" rtl="0">
              <a:buFont typeface="Arial" panose="020B0604020202020204" pitchFamily="34" charset="0"/>
              <a:buChar char="•"/>
            </a:pPr>
            <a:r>
              <a:rPr lang="es" dirty="0">
                <a:solidFill>
                  <a:schemeClr val="tx1"/>
                </a:solidFill>
              </a:rPr>
              <a:t>Todas las lecciones de la Hora de Actividades en Círculo incluyen íconos que indican si la lección incluye una historia, una canción, una obra u otra actividad.  Hay instrucciones sobre cómo dirigir la lección. Las historias o las obras con marionetas incluyen guiones.   </a:t>
            </a:r>
          </a:p>
          <a:p>
            <a:pPr marL="174708" indent="-174708" rtl="0">
              <a:buFont typeface="Arial" panose="020B0604020202020204" pitchFamily="34" charset="0"/>
              <a:buChar char="•"/>
            </a:pPr>
            <a:r>
              <a:rPr lang="es" dirty="0">
                <a:solidFill>
                  <a:schemeClr val="tx1"/>
                </a:solidFill>
              </a:rPr>
              <a:t>La casilla con sombreado naranja menciona los artículos que necesitarán.</a:t>
            </a:r>
          </a:p>
          <a:p>
            <a:pPr marL="174708" indent="-174708" rtl="0">
              <a:buFont typeface="Arial" panose="020B0604020202020204" pitchFamily="34" charset="0"/>
              <a:buChar char="•"/>
            </a:pPr>
            <a:r>
              <a:rPr lang="es" dirty="0">
                <a:solidFill>
                  <a:schemeClr val="tx1"/>
                </a:solidFill>
              </a:rPr>
              <a:t>Conforme los niños aprenden sobre los dientes, trabajan en sus metas de aprendizaje Head Start/preescolar. En la parte inferior se indican los campos de aprendizaje abordados.</a:t>
            </a:r>
            <a:endParaRPr lang="en-US" dirty="0">
              <a:solidFill>
                <a:schemeClr val="tx1"/>
              </a:solidFill>
            </a:endParaRPr>
          </a:p>
          <a:p>
            <a:pPr marL="174708" indent="-174708" rtl="0">
              <a:buFont typeface="Arial" panose="020B0604020202020204" pitchFamily="34" charset="0"/>
              <a:buChar char="•"/>
            </a:pPr>
            <a:r>
              <a:rPr lang="es" dirty="0">
                <a:solidFill>
                  <a:schemeClr val="tx1"/>
                </a:solidFill>
              </a:rPr>
              <a:t>En el </a:t>
            </a:r>
            <a:r>
              <a:rPr lang="en-US" dirty="0" smtClean="0">
                <a:solidFill>
                  <a:schemeClr val="tx1"/>
                </a:solidFill>
              </a:rPr>
              <a:t>Elemento </a:t>
            </a:r>
            <a:r>
              <a:rPr lang="es" dirty="0" smtClean="0">
                <a:solidFill>
                  <a:schemeClr val="tx1"/>
                </a:solidFill>
              </a:rPr>
              <a:t>Básico </a:t>
            </a:r>
            <a:r>
              <a:rPr lang="es" dirty="0">
                <a:solidFill>
                  <a:schemeClr val="tx1"/>
                </a:solidFill>
              </a:rPr>
              <a:t>N° 1 hay 5 lecciones de Actividades en Círculo más que incluyen canciones y obras con marionetas, además de historias en franela. </a:t>
            </a:r>
          </a:p>
          <a:p>
            <a:pPr marL="174708" indent="-174708" rtl="0">
              <a:buFont typeface="Arial" panose="020B0604020202020204" pitchFamily="34" charset="0"/>
              <a:buChar char="•"/>
            </a:pPr>
            <a:r>
              <a:rPr lang="es" dirty="0">
                <a:solidFill>
                  <a:schemeClr val="tx1"/>
                </a:solidFill>
              </a:rPr>
              <a:t>No es necesario que revisen los </a:t>
            </a:r>
            <a:r>
              <a:rPr lang="en-US" dirty="0" err="1" smtClean="0">
                <a:solidFill>
                  <a:schemeClr val="tx1"/>
                </a:solidFill>
              </a:rPr>
              <a:t>Elementos</a:t>
            </a:r>
            <a:r>
              <a:rPr lang="en-US" dirty="0" smtClean="0">
                <a:solidFill>
                  <a:schemeClr val="tx1"/>
                </a:solidFill>
              </a:rPr>
              <a:t> </a:t>
            </a:r>
            <a:r>
              <a:rPr lang="es" dirty="0" smtClean="0">
                <a:solidFill>
                  <a:schemeClr val="tx1"/>
                </a:solidFill>
              </a:rPr>
              <a:t>Básicos </a:t>
            </a:r>
            <a:r>
              <a:rPr lang="es" dirty="0">
                <a:solidFill>
                  <a:schemeClr val="tx1"/>
                </a:solidFill>
              </a:rPr>
              <a:t>en el orden que se indica; pueden omitir alguno y regresar a él de acuerdo con las necesidades o los temas de su clase.   Por ejemplo, podrían dar una lección de la Unidad 5 sobre el cepillado de dientes cuando inicien el tema del cepillado de dientes en su clase</a:t>
            </a:r>
            <a:r>
              <a:rPr lang="es" dirty="0" smtClean="0">
                <a:solidFill>
                  <a:schemeClr val="tx1"/>
                </a:solidFill>
              </a:rPr>
              <a:t>.</a:t>
            </a:r>
            <a:r>
              <a:rPr lang="es" baseline="0" dirty="0" smtClean="0">
                <a:solidFill>
                  <a:schemeClr val="tx1"/>
                </a:solidFill>
              </a:rPr>
              <a:t>  </a:t>
            </a:r>
            <a:r>
              <a:rPr lang="es" dirty="0" smtClean="0">
                <a:solidFill>
                  <a:schemeClr val="tx1"/>
                </a:solidFill>
              </a:rPr>
              <a:t> </a:t>
            </a:r>
            <a:r>
              <a:rPr lang="es" dirty="0">
                <a:solidFill>
                  <a:schemeClr val="tx1"/>
                </a:solidFill>
              </a:rPr>
              <a:t>O tal vez quieran dar una clase sobre ir al dentista si tienen un niño que ya tiene su primera cita. </a:t>
            </a:r>
          </a:p>
          <a:p>
            <a:pPr lvl="0" rtl="0"/>
            <a:endParaRPr lang="en-US" dirty="0">
              <a:solidFill>
                <a:schemeClr val="tx1"/>
              </a:solidFill>
            </a:endParaRPr>
          </a:p>
          <a:p>
            <a:pPr lvl="0" rtl="0"/>
            <a:r>
              <a:rPr lang="es" b="1" dirty="0">
                <a:solidFill>
                  <a:schemeClr val="tx1"/>
                </a:solidFill>
              </a:rPr>
              <a:t>Practiquen la red de conocimientos sobre los dientes en grupos de 4: 10 minutos</a:t>
            </a:r>
          </a:p>
          <a:p>
            <a:pPr marL="174708" indent="-174708" rtl="0">
              <a:buFont typeface="Arial" panose="020B0604020202020204" pitchFamily="34" charset="0"/>
              <a:buChar char="•"/>
            </a:pPr>
            <a:r>
              <a:rPr lang="es" dirty="0">
                <a:solidFill>
                  <a:schemeClr val="tx1"/>
                </a:solidFill>
              </a:rPr>
              <a:t>Trabajen en grupos de 4, elijan a una persona para que sea el maestro y las otras 3 serán los niños en etapa preescolar. </a:t>
            </a:r>
          </a:p>
          <a:p>
            <a:pPr marL="174708" indent="-174708" rtl="0">
              <a:buFont typeface="Arial" panose="020B0604020202020204" pitchFamily="34" charset="0"/>
              <a:buChar char="•"/>
            </a:pPr>
            <a:r>
              <a:rPr lang="es" dirty="0">
                <a:solidFill>
                  <a:schemeClr val="tx1"/>
                </a:solidFill>
              </a:rPr>
              <a:t>Lean las instrucciones y que el maestro use los soportes de apoyo para dirigir la clase durante la actividad de red.</a:t>
            </a:r>
          </a:p>
          <a:p>
            <a:pPr marL="174708" indent="-174708" rtl="0">
              <a:buFont typeface="Arial" panose="020B0604020202020204" pitchFamily="34" charset="0"/>
              <a:buChar char="•"/>
            </a:pPr>
            <a:r>
              <a:rPr lang="es" dirty="0">
                <a:solidFill>
                  <a:schemeClr val="tx1"/>
                </a:solidFill>
              </a:rPr>
              <a:t>Cuando escuchen la campana, deténganse. Un grupo reportará los resultados.  </a:t>
            </a:r>
          </a:p>
          <a:p>
            <a:pPr marL="174708" indent="-174708" rtl="0">
              <a:buFont typeface="Arial" panose="020B0604020202020204" pitchFamily="34" charset="0"/>
              <a:buChar char="•"/>
            </a:pPr>
            <a:endParaRPr lang="en-US" dirty="0">
              <a:solidFill>
                <a:schemeClr val="tx1"/>
              </a:solidFill>
            </a:endParaRPr>
          </a:p>
          <a:p>
            <a:pPr rtl="0"/>
            <a:r>
              <a:rPr lang="es" b="1" dirty="0">
                <a:solidFill>
                  <a:schemeClr val="tx1"/>
                </a:solidFill>
              </a:rPr>
              <a:t>Reporte/análisis:  </a:t>
            </a:r>
            <a:endParaRPr lang="en-US" dirty="0">
              <a:solidFill>
                <a:schemeClr val="tx1"/>
              </a:solidFill>
            </a:endParaRPr>
          </a:p>
          <a:p>
            <a:pPr marL="174708" indent="-174708" rtl="0">
              <a:buFont typeface="Arial" panose="020B0604020202020204" pitchFamily="34" charset="0"/>
              <a:buChar char="•"/>
            </a:pPr>
            <a:r>
              <a:rPr lang="es" dirty="0">
                <a:solidFill>
                  <a:schemeClr val="tx1"/>
                </a:solidFill>
              </a:rPr>
              <a:t>Pida a un grupo que comparta su red de conocimientos. </a:t>
            </a:r>
          </a:p>
          <a:p>
            <a:pPr marL="174708" indent="-174708" rtl="0">
              <a:buFont typeface="Arial" panose="020B0604020202020204" pitchFamily="34" charset="0"/>
              <a:buChar char="•"/>
            </a:pPr>
            <a:r>
              <a:rPr lang="es" dirty="0">
                <a:solidFill>
                  <a:schemeClr val="tx1"/>
                </a:solidFill>
              </a:rPr>
              <a:t>¿Cómo les fue? </a:t>
            </a:r>
            <a:r>
              <a:rPr lang="es" i="1" dirty="0">
                <a:solidFill>
                  <a:schemeClr val="tx1"/>
                </a:solidFill>
              </a:rPr>
              <a:t>(audiencia)</a:t>
            </a:r>
          </a:p>
          <a:p>
            <a:pPr marL="174708" indent="-174708" rtl="0">
              <a:buFont typeface="Arial" panose="020B0604020202020204" pitchFamily="34" charset="0"/>
              <a:buChar char="•"/>
            </a:pPr>
            <a:r>
              <a:rPr lang="es" dirty="0">
                <a:solidFill>
                  <a:schemeClr val="tx1"/>
                </a:solidFill>
              </a:rPr>
              <a:t>Pueden ser tan flexibles y creativos como deseen para adaptarse a las edades, la personalidad o las necesidades de aprendizaje de su clase en particular. </a:t>
            </a:r>
          </a:p>
          <a:p>
            <a:pPr marL="174708" indent="-174708" rtl="0">
              <a:buFont typeface="Arial" panose="020B0604020202020204" pitchFamily="34" charset="0"/>
              <a:buChar char="•"/>
            </a:pPr>
            <a:r>
              <a:rPr lang="es" dirty="0">
                <a:solidFill>
                  <a:schemeClr val="tx1"/>
                </a:solidFill>
              </a:rPr>
              <a:t>¿Cómo pueden agregar esta actividad si su clase estuviera llena de niños de 5 años a punto de pasar al jardín de niños?  </a:t>
            </a:r>
          </a:p>
          <a:p>
            <a:pPr marL="174708" indent="-174708" rtl="0">
              <a:buFont typeface="Arial" panose="020B0604020202020204" pitchFamily="34" charset="0"/>
              <a:buChar char="•"/>
            </a:pPr>
            <a:r>
              <a:rPr lang="es" dirty="0">
                <a:solidFill>
                  <a:schemeClr val="tx1"/>
                </a:solidFill>
              </a:rPr>
              <a:t>¿Cómo podrían cambiar esta actividad para hacerla funcionar con un grupo de niños inquietos de 3 años?</a:t>
            </a:r>
          </a:p>
          <a:p>
            <a:pPr rtl="0"/>
            <a:r>
              <a:rPr lang="es" i="1" dirty="0">
                <a:solidFill>
                  <a:schemeClr val="tx1"/>
                </a:solidFill>
              </a:rPr>
              <a:t>	</a:t>
            </a:r>
            <a:endParaRPr lang="en-US" dirty="0">
              <a:solidFill>
                <a:schemeClr val="tx1"/>
              </a:solidFill>
            </a:endParaRPr>
          </a:p>
          <a:p>
            <a:pPr lvl="0" rtl="0"/>
            <a:endParaRPr lang="en-US" dirty="0">
              <a:solidFill>
                <a:schemeClr val="tx1"/>
              </a:solidFill>
            </a:endParaRPr>
          </a:p>
          <a:p>
            <a:pPr lvl="0" rtl="0"/>
            <a:endParaRPr lang="en-US" dirty="0">
              <a:solidFill>
                <a:schemeClr val="tx1"/>
              </a:solidFill>
            </a:endParaRPr>
          </a:p>
          <a:p>
            <a:pPr lvl="0" rtl="0"/>
            <a:endParaRPr lang="en-US" sz="2900" dirty="0">
              <a:solidFill>
                <a:schemeClr val="tx1"/>
              </a:solidFill>
            </a:endParaRPr>
          </a:p>
          <a:p>
            <a:pPr rtl="0"/>
            <a:endParaRPr lang="en-US" dirty="0">
              <a:solidFill>
                <a:schemeClr val="tx1"/>
              </a:solidFill>
            </a:endParaRPr>
          </a:p>
        </p:txBody>
      </p:sp>
      <p:sp>
        <p:nvSpPr>
          <p:cNvPr id="4" name="Slide Number Placeholder 3"/>
          <p:cNvSpPr>
            <a:spLocks noGrp="1"/>
          </p:cNvSpPr>
          <p:nvPr>
            <p:ph type="sldNum" sz="quarter" idx="10"/>
          </p:nvPr>
        </p:nvSpPr>
        <p:spPr/>
        <p:txBody>
          <a:bodyPr rtlCol="0"/>
          <a:lstStyle/>
          <a:p>
            <a:pPr rtl="0"/>
            <a:fld id="{54CF2373-6495-448E-A8BA-1D4A54D1385A}" type="slidenum">
              <a:rPr lang="en-US" smtClean="0"/>
              <a:pPr/>
              <a:t>9</a:t>
            </a:fld>
            <a:endParaRPr lang="en-US" dirty="0"/>
          </a:p>
        </p:txBody>
      </p:sp>
    </p:spTree>
    <p:extLst>
      <p:ext uri="{BB962C8B-B14F-4D97-AF65-F5344CB8AC3E}">
        <p14:creationId xmlns:p14="http://schemas.microsoft.com/office/powerpoint/2010/main" val="1456622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sp>
        <p:nvSpPr>
          <p:cNvPr id="10" name="Double Wave 15"/>
          <p:cNvSpPr/>
          <p:nvPr userDrawn="1"/>
        </p:nvSpPr>
        <p:spPr>
          <a:xfrm>
            <a:off x="0" y="381003"/>
            <a:ext cx="9144000" cy="4648196"/>
          </a:xfrm>
          <a:custGeom>
            <a:avLst/>
            <a:gdLst>
              <a:gd name="f0" fmla="val 10800000"/>
              <a:gd name="f1" fmla="val 5400000"/>
              <a:gd name="f2" fmla="val 180"/>
              <a:gd name="f3" fmla="val w"/>
              <a:gd name="f4" fmla="val h"/>
              <a:gd name="f5" fmla="val ss"/>
              <a:gd name="f6" fmla="val 0"/>
              <a:gd name="f7" fmla="val 6250"/>
              <a:gd name="f8" fmla="+- 0 0 -180"/>
              <a:gd name="f9" fmla="+- 0 0 -270"/>
              <a:gd name="f10" fmla="+- 0 0 -36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39 f7 1"/>
              <a:gd name="f43" fmla="*/ f40 f6 1"/>
              <a:gd name="f44" fmla="+- f6 f41 0"/>
              <a:gd name="f45" fmla="*/ f42 1 100000"/>
              <a:gd name="f46" fmla="*/ f43 1 100000"/>
              <a:gd name="f47" fmla="*/ f43 1 50000"/>
              <a:gd name="f48" fmla="*/ f42 1 50000"/>
              <a:gd name="f49" fmla="*/ f45 10 1"/>
              <a:gd name="f50" fmla="+- f38 0 f45"/>
              <a:gd name="f51" fmla="abs f46"/>
              <a:gd name="f52" fmla="?: f47 0 f47"/>
              <a:gd name="f53" fmla="?: f47 f47 0"/>
              <a:gd name="f54" fmla="+- f38 0 f48"/>
              <a:gd name="f55" fmla="*/ f48 f34 1"/>
              <a:gd name="f56" fmla="*/ f45 f34 1"/>
              <a:gd name="f57" fmla="*/ f44 f34 1"/>
              <a:gd name="f58" fmla="*/ f49 1 3"/>
              <a:gd name="f59" fmla="+- f6 0 f52"/>
              <a:gd name="f60" fmla="+- f37 0 f53"/>
              <a:gd name="f61" fmla="+- f6 f53 0"/>
              <a:gd name="f62" fmla="+- f37 f52 0"/>
              <a:gd name="f63" fmla="+- f37 0 f51"/>
              <a:gd name="f64" fmla="*/ f54 f34 1"/>
              <a:gd name="f65" fmla="*/ f50 f34 1"/>
              <a:gd name="f66" fmla="*/ f51 f34 1"/>
              <a:gd name="f67" fmla="+- f45 0 f58"/>
              <a:gd name="f68" fmla="+- f45 f58 0"/>
              <a:gd name="f69" fmla="+- f50 0 f58"/>
              <a:gd name="f70" fmla="+- f50 f58 0"/>
              <a:gd name="f71" fmla="+- f52 f60 0"/>
              <a:gd name="f72" fmla="+- f59 f60 0"/>
              <a:gd name="f73" fmla="+- f61 f62 0"/>
              <a:gd name="f74" fmla="max f59 f61"/>
              <a:gd name="f75" fmla="min f60 f62"/>
              <a:gd name="f76" fmla="*/ f59 f34 1"/>
              <a:gd name="f77" fmla="*/ f60 f34 1"/>
              <a:gd name="f78" fmla="*/ f62 f34 1"/>
              <a:gd name="f79" fmla="*/ f61 f34 1"/>
              <a:gd name="f80" fmla="*/ f63 f34 1"/>
              <a:gd name="f81" fmla="*/ f71 1 6"/>
              <a:gd name="f82" fmla="*/ f71 1 3"/>
              <a:gd name="f83" fmla="*/ f72 1 2"/>
              <a:gd name="f84" fmla="*/ f73 1 2"/>
              <a:gd name="f85" fmla="*/ f74 f34 1"/>
              <a:gd name="f86" fmla="*/ f75 f34 1"/>
              <a:gd name="f87" fmla="*/ f67 f34 1"/>
              <a:gd name="f88" fmla="*/ f68 f34 1"/>
              <a:gd name="f89" fmla="*/ f70 f34 1"/>
              <a:gd name="f90" fmla="*/ f69 f34 1"/>
              <a:gd name="f91" fmla="+- f59 f81 0"/>
              <a:gd name="f92" fmla="+- f59 f82 0"/>
              <a:gd name="f93" fmla="+- f83 f81 0"/>
              <a:gd name="f94" fmla="+- f61 f81 0"/>
              <a:gd name="f95" fmla="+- f61 f82 0"/>
              <a:gd name="f96" fmla="+- f84 f81 0"/>
              <a:gd name="f97" fmla="*/ f83 f34 1"/>
              <a:gd name="f98" fmla="*/ f84 f34 1"/>
              <a:gd name="f99" fmla="+- f93 f60 0"/>
              <a:gd name="f100" fmla="+- f96 f62 0"/>
              <a:gd name="f101" fmla="*/ f91 f34 1"/>
              <a:gd name="f102" fmla="*/ f92 f34 1"/>
              <a:gd name="f103" fmla="*/ f93 f34 1"/>
              <a:gd name="f104" fmla="*/ f96 f34 1"/>
              <a:gd name="f105" fmla="*/ f95 f34 1"/>
              <a:gd name="f106" fmla="*/ f94 f34 1"/>
              <a:gd name="f107" fmla="*/ f99 1 2"/>
              <a:gd name="f108" fmla="*/ f100 1 2"/>
              <a:gd name="f109" fmla="*/ f107 f34 1"/>
              <a:gd name="f110" fmla="*/ f108 f34 1"/>
            </a:gdLst>
            <a:ahLst/>
            <a:cxnLst>
              <a:cxn ang="3cd4">
                <a:pos x="hc" y="t"/>
              </a:cxn>
              <a:cxn ang="0">
                <a:pos x="r" y="vc"/>
              </a:cxn>
              <a:cxn ang="cd4">
                <a:pos x="hc" y="b"/>
              </a:cxn>
              <a:cxn ang="cd2">
                <a:pos x="l" y="vc"/>
              </a:cxn>
              <a:cxn ang="f30">
                <a:pos x="f98" y="f56"/>
              </a:cxn>
              <a:cxn ang="f31">
                <a:pos x="f66" y="f57"/>
              </a:cxn>
              <a:cxn ang="f32">
                <a:pos x="f97" y="f65"/>
              </a:cxn>
              <a:cxn ang="f33">
                <a:pos x="f80" y="f57"/>
              </a:cxn>
            </a:cxnLst>
            <a:rect l="f85" t="f55" r="f86" b="f64"/>
            <a:pathLst>
              <a:path>
                <a:moveTo>
                  <a:pt x="f76" y="f56"/>
                </a:moveTo>
                <a:cubicBezTo>
                  <a:pt x="f101" y="f87"/>
                  <a:pt x="f102" y="f88"/>
                  <a:pt x="f97" y="f56"/>
                </a:cubicBezTo>
                <a:cubicBezTo>
                  <a:pt x="f103" y="f87"/>
                  <a:pt x="f109" y="f88"/>
                  <a:pt x="f77" y="f56"/>
                </a:cubicBezTo>
                <a:lnTo>
                  <a:pt x="f78" y="f65"/>
                </a:lnTo>
                <a:cubicBezTo>
                  <a:pt x="f110" y="f89"/>
                  <a:pt x="f104" y="f90"/>
                  <a:pt x="f98" y="f65"/>
                </a:cubicBezTo>
                <a:cubicBezTo>
                  <a:pt x="f105" y="f89"/>
                  <a:pt x="f106" y="f90"/>
                  <a:pt x="f79" y="f65"/>
                </a:cubicBezTo>
                <a:close/>
              </a:path>
            </a:pathLst>
          </a:custGeom>
          <a:solidFill>
            <a:srgbClr val="8DC63F"/>
          </a:solidFill>
          <a:ln>
            <a:noFill/>
            <a:prstDash val="solid"/>
          </a:ln>
        </p:spPr>
        <p:txBody>
          <a:bodyPr vert="horz" wrap="square" lIns="91440" tIns="45720" rIns="91440" bIns="45720" rtlCol="0" anchor="t" anchorCtr="1" compatLnSpc="1"/>
          <a:lstStyle/>
          <a:p>
            <a:pPr marL="5141908"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FFFFFF"/>
              </a:solidFill>
              <a:uFillTx/>
              <a:latin typeface="Accord SF" pitchFamily="2"/>
            </a:endParaRPr>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6200"/>
            <a:ext cx="5095627" cy="5095627"/>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rtlCol="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rtlCol="0">
            <a:spAutoFit/>
          </a:bodyPr>
          <a:lstStyle/>
          <a:p>
            <a:pPr rtl="0"/>
            <a:fld id="{B73E8A5E-4EFC-47F9-9154-6B52541C02CE}" type="slidenum">
              <a:rPr lang="en-US" smtClean="0"/>
              <a:pPr/>
              <a:t>‹#›</a:t>
            </a:fld>
            <a:endParaRPr lang="en-US" dirty="0"/>
          </a:p>
        </p:txBody>
      </p:sp>
    </p:spTree>
    <p:extLst>
      <p:ext uri="{BB962C8B-B14F-4D97-AF65-F5344CB8AC3E}">
        <p14:creationId xmlns:p14="http://schemas.microsoft.com/office/powerpoint/2010/main" val="5601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Green">
    <p:spTree>
      <p:nvGrpSpPr>
        <p:cNvPr id="1" name=""/>
        <p:cNvGrpSpPr/>
        <p:nvPr/>
      </p:nvGrpSpPr>
      <p:grpSpPr>
        <a:xfrm>
          <a:off x="0" y="0"/>
          <a:ext cx="0" cy="0"/>
          <a:chOff x="0" y="0"/>
          <a:chExt cx="0" cy="0"/>
        </a:xfrm>
      </p:grpSpPr>
      <p:sp>
        <p:nvSpPr>
          <p:cNvPr id="10" name="Double Wave 15"/>
          <p:cNvSpPr/>
          <p:nvPr userDrawn="1"/>
        </p:nvSpPr>
        <p:spPr>
          <a:xfrm>
            <a:off x="0" y="958256"/>
            <a:ext cx="9144000" cy="2154429"/>
          </a:xfrm>
          <a:custGeom>
            <a:avLst/>
            <a:gdLst>
              <a:gd name="f0" fmla="val 10800000"/>
              <a:gd name="f1" fmla="val 5400000"/>
              <a:gd name="f2" fmla="val 180"/>
              <a:gd name="f3" fmla="val w"/>
              <a:gd name="f4" fmla="val h"/>
              <a:gd name="f5" fmla="val ss"/>
              <a:gd name="f6" fmla="val 0"/>
              <a:gd name="f7" fmla="val 6250"/>
              <a:gd name="f8" fmla="+- 0 0 -180"/>
              <a:gd name="f9" fmla="+- 0 0 -270"/>
              <a:gd name="f10" fmla="+- 0 0 -36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39 f7 1"/>
              <a:gd name="f43" fmla="*/ f40 f6 1"/>
              <a:gd name="f44" fmla="+- f6 f41 0"/>
              <a:gd name="f45" fmla="*/ f42 1 100000"/>
              <a:gd name="f46" fmla="*/ f43 1 100000"/>
              <a:gd name="f47" fmla="*/ f43 1 50000"/>
              <a:gd name="f48" fmla="*/ f42 1 50000"/>
              <a:gd name="f49" fmla="*/ f45 10 1"/>
              <a:gd name="f50" fmla="+- f38 0 f45"/>
              <a:gd name="f51" fmla="abs f46"/>
              <a:gd name="f52" fmla="?: f47 0 f47"/>
              <a:gd name="f53" fmla="?: f47 f47 0"/>
              <a:gd name="f54" fmla="+- f38 0 f48"/>
              <a:gd name="f55" fmla="*/ f48 f34 1"/>
              <a:gd name="f56" fmla="*/ f45 f34 1"/>
              <a:gd name="f57" fmla="*/ f44 f34 1"/>
              <a:gd name="f58" fmla="*/ f49 1 3"/>
              <a:gd name="f59" fmla="+- f6 0 f52"/>
              <a:gd name="f60" fmla="+- f37 0 f53"/>
              <a:gd name="f61" fmla="+- f6 f53 0"/>
              <a:gd name="f62" fmla="+- f37 f52 0"/>
              <a:gd name="f63" fmla="+- f37 0 f51"/>
              <a:gd name="f64" fmla="*/ f54 f34 1"/>
              <a:gd name="f65" fmla="*/ f50 f34 1"/>
              <a:gd name="f66" fmla="*/ f51 f34 1"/>
              <a:gd name="f67" fmla="+- f45 0 f58"/>
              <a:gd name="f68" fmla="+- f45 f58 0"/>
              <a:gd name="f69" fmla="+- f50 0 f58"/>
              <a:gd name="f70" fmla="+- f50 f58 0"/>
              <a:gd name="f71" fmla="+- f52 f60 0"/>
              <a:gd name="f72" fmla="+- f59 f60 0"/>
              <a:gd name="f73" fmla="+- f61 f62 0"/>
              <a:gd name="f74" fmla="max f59 f61"/>
              <a:gd name="f75" fmla="min f60 f62"/>
              <a:gd name="f76" fmla="*/ f59 f34 1"/>
              <a:gd name="f77" fmla="*/ f60 f34 1"/>
              <a:gd name="f78" fmla="*/ f62 f34 1"/>
              <a:gd name="f79" fmla="*/ f61 f34 1"/>
              <a:gd name="f80" fmla="*/ f63 f34 1"/>
              <a:gd name="f81" fmla="*/ f71 1 6"/>
              <a:gd name="f82" fmla="*/ f71 1 3"/>
              <a:gd name="f83" fmla="*/ f72 1 2"/>
              <a:gd name="f84" fmla="*/ f73 1 2"/>
              <a:gd name="f85" fmla="*/ f74 f34 1"/>
              <a:gd name="f86" fmla="*/ f75 f34 1"/>
              <a:gd name="f87" fmla="*/ f67 f34 1"/>
              <a:gd name="f88" fmla="*/ f68 f34 1"/>
              <a:gd name="f89" fmla="*/ f70 f34 1"/>
              <a:gd name="f90" fmla="*/ f69 f34 1"/>
              <a:gd name="f91" fmla="+- f59 f81 0"/>
              <a:gd name="f92" fmla="+- f59 f82 0"/>
              <a:gd name="f93" fmla="+- f83 f81 0"/>
              <a:gd name="f94" fmla="+- f61 f81 0"/>
              <a:gd name="f95" fmla="+- f61 f82 0"/>
              <a:gd name="f96" fmla="+- f84 f81 0"/>
              <a:gd name="f97" fmla="*/ f83 f34 1"/>
              <a:gd name="f98" fmla="*/ f84 f34 1"/>
              <a:gd name="f99" fmla="+- f93 f60 0"/>
              <a:gd name="f100" fmla="+- f96 f62 0"/>
              <a:gd name="f101" fmla="*/ f91 f34 1"/>
              <a:gd name="f102" fmla="*/ f92 f34 1"/>
              <a:gd name="f103" fmla="*/ f93 f34 1"/>
              <a:gd name="f104" fmla="*/ f96 f34 1"/>
              <a:gd name="f105" fmla="*/ f95 f34 1"/>
              <a:gd name="f106" fmla="*/ f94 f34 1"/>
              <a:gd name="f107" fmla="*/ f99 1 2"/>
              <a:gd name="f108" fmla="*/ f100 1 2"/>
              <a:gd name="f109" fmla="*/ f107 f34 1"/>
              <a:gd name="f110" fmla="*/ f108 f34 1"/>
            </a:gdLst>
            <a:ahLst/>
            <a:cxnLst>
              <a:cxn ang="3cd4">
                <a:pos x="hc" y="t"/>
              </a:cxn>
              <a:cxn ang="0">
                <a:pos x="r" y="vc"/>
              </a:cxn>
              <a:cxn ang="cd4">
                <a:pos x="hc" y="b"/>
              </a:cxn>
              <a:cxn ang="cd2">
                <a:pos x="l" y="vc"/>
              </a:cxn>
              <a:cxn ang="f30">
                <a:pos x="f98" y="f56"/>
              </a:cxn>
              <a:cxn ang="f31">
                <a:pos x="f66" y="f57"/>
              </a:cxn>
              <a:cxn ang="f32">
                <a:pos x="f97" y="f65"/>
              </a:cxn>
              <a:cxn ang="f33">
                <a:pos x="f80" y="f57"/>
              </a:cxn>
            </a:cxnLst>
            <a:rect l="f85" t="f55" r="f86" b="f64"/>
            <a:pathLst>
              <a:path>
                <a:moveTo>
                  <a:pt x="f76" y="f56"/>
                </a:moveTo>
                <a:cubicBezTo>
                  <a:pt x="f101" y="f87"/>
                  <a:pt x="f102" y="f88"/>
                  <a:pt x="f97" y="f56"/>
                </a:cubicBezTo>
                <a:cubicBezTo>
                  <a:pt x="f103" y="f87"/>
                  <a:pt x="f109" y="f88"/>
                  <a:pt x="f77" y="f56"/>
                </a:cubicBezTo>
                <a:lnTo>
                  <a:pt x="f78" y="f65"/>
                </a:lnTo>
                <a:cubicBezTo>
                  <a:pt x="f110" y="f89"/>
                  <a:pt x="f104" y="f90"/>
                  <a:pt x="f98" y="f65"/>
                </a:cubicBezTo>
                <a:cubicBezTo>
                  <a:pt x="f105" y="f89"/>
                  <a:pt x="f106" y="f90"/>
                  <a:pt x="f79" y="f65"/>
                </a:cubicBezTo>
                <a:close/>
              </a:path>
            </a:pathLst>
          </a:custGeom>
          <a:solidFill>
            <a:srgbClr val="8DC63F"/>
          </a:solidFill>
          <a:ln>
            <a:noFill/>
            <a:prstDash val="solid"/>
          </a:ln>
        </p:spPr>
        <p:txBody>
          <a:bodyPr vert="horz" wrap="square" lIns="91440" tIns="45720" rIns="91440" bIns="45720" rtlCol="0" anchor="t" anchorCtr="1" compatLnSpc="1"/>
          <a:lstStyle/>
          <a:p>
            <a:pPr marL="5141908"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FFFFFF"/>
              </a:solidFill>
              <a:uFillTx/>
              <a:latin typeface="Accord SF" pitchFamily="2"/>
            </a:endParaRPr>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408" y="175068"/>
            <a:ext cx="3505201" cy="3505201"/>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rtlCol="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rtlCol="0">
            <a:spAutoFit/>
          </a:bodyPr>
          <a:lstStyle/>
          <a:p>
            <a:pPr rtl="0"/>
            <a:fld id="{B73E8A5E-4EFC-47F9-9154-6B52541C02CE}" type="slidenum">
              <a:rPr lang="en-US" smtClean="0"/>
              <a:pPr/>
              <a:t>‹#›</a:t>
            </a:fld>
            <a:endParaRPr lang="en-US" dirty="0"/>
          </a:p>
        </p:txBody>
      </p:sp>
      <p:sp>
        <p:nvSpPr>
          <p:cNvPr id="2" name="Title 1"/>
          <p:cNvSpPr>
            <a:spLocks noGrp="1"/>
          </p:cNvSpPr>
          <p:nvPr>
            <p:ph type="title" hasCustomPrompt="1"/>
          </p:nvPr>
        </p:nvSpPr>
        <p:spPr>
          <a:xfrm>
            <a:off x="3714762" y="1369789"/>
            <a:ext cx="5429238" cy="1284430"/>
          </a:xfrm>
        </p:spPr>
        <p:txBody>
          <a:bodyPr rtlCol="0">
            <a:normAutofit/>
          </a:bodyPr>
          <a:lstStyle>
            <a:lvl1pPr algn="l" rtl="0">
              <a:defRPr sz="3600" baseline="0">
                <a:solidFill>
                  <a:schemeClr val="bg1"/>
                </a:solidFill>
              </a:defRPr>
            </a:lvl1pPr>
          </a:lstStyle>
          <a:p>
            <a:pPr rtl="0"/>
            <a:r>
              <a:rPr lang="es"/>
              <a:t>Click to insert text</a:t>
            </a:r>
            <a:endParaRPr lang="en-US" dirty="0"/>
          </a:p>
        </p:txBody>
      </p:sp>
      <p:sp>
        <p:nvSpPr>
          <p:cNvPr id="4" name="Text Placeholder 3"/>
          <p:cNvSpPr>
            <a:spLocks noGrp="1"/>
          </p:cNvSpPr>
          <p:nvPr>
            <p:ph type="body" sz="quarter" idx="10" hasCustomPrompt="1"/>
          </p:nvPr>
        </p:nvSpPr>
        <p:spPr>
          <a:xfrm>
            <a:off x="3216275" y="3833813"/>
            <a:ext cx="5414963" cy="1801812"/>
          </a:xfrm>
        </p:spPr>
        <p:txBody>
          <a:bodyPr rtlCol="0"/>
          <a:lstStyle>
            <a:lvl1pPr marL="0" indent="0" algn="l" rtl="0">
              <a:buNone/>
              <a:defRPr>
                <a:solidFill>
                  <a:srgbClr val="7F3F98"/>
                </a:solidFill>
              </a:defRPr>
            </a:lvl1pPr>
          </a:lstStyle>
          <a:p>
            <a:pPr lvl="0" rtl="0"/>
            <a:r>
              <a:rPr lang="es"/>
              <a:t>Click to insert text</a:t>
            </a:r>
          </a:p>
        </p:txBody>
      </p:sp>
    </p:spTree>
    <p:extLst>
      <p:ext uri="{BB962C8B-B14F-4D97-AF65-F5344CB8AC3E}">
        <p14:creationId xmlns:p14="http://schemas.microsoft.com/office/powerpoint/2010/main" val="90052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Green">
    <p:spTree>
      <p:nvGrpSpPr>
        <p:cNvPr id="1" name=""/>
        <p:cNvGrpSpPr/>
        <p:nvPr/>
      </p:nvGrpSpPr>
      <p:grpSpPr>
        <a:xfrm>
          <a:off x="0" y="0"/>
          <a:ext cx="0" cy="0"/>
          <a:chOff x="0" y="0"/>
          <a:chExt cx="0" cy="0"/>
        </a:xfrm>
      </p:grpSpPr>
      <p:sp>
        <p:nvSpPr>
          <p:cNvPr id="6" name="Double Wave 5"/>
          <p:cNvSpPr/>
          <p:nvPr userDrawn="1"/>
        </p:nvSpPr>
        <p:spPr>
          <a:xfrm>
            <a:off x="-1" y="242806"/>
            <a:ext cx="9144001" cy="1107060"/>
          </a:xfrm>
          <a:prstGeom prst="doubleWave">
            <a:avLst/>
          </a:prstGeom>
          <a:solidFill>
            <a:srgbClr val="8DC6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579" y="139477"/>
            <a:ext cx="1210389" cy="1210389"/>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rtlCol="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360833" y="6508023"/>
            <a:ext cx="783167" cy="369332"/>
          </a:xfrm>
          <a:prstGeom prst="rect">
            <a:avLst/>
          </a:prstGeom>
        </p:spPr>
        <p:txBody>
          <a:bodyPr wrap="square" rtlCol="0">
            <a:spAutoFit/>
          </a:bodyPr>
          <a:lstStyle/>
          <a:p>
            <a:pPr algn="r" rtl="0"/>
            <a:fld id="{B73E8A5E-4EFC-47F9-9154-6B52541C02CE}" type="slidenum">
              <a:rPr lang="en-US" smtClean="0"/>
              <a:pPr algn="r"/>
              <a:t>‹#›</a:t>
            </a:fld>
            <a:endParaRPr lang="en-US" dirty="0"/>
          </a:p>
        </p:txBody>
      </p:sp>
      <p:sp>
        <p:nvSpPr>
          <p:cNvPr id="9" name="Title Placeholder 1"/>
          <p:cNvSpPr>
            <a:spLocks noGrp="1"/>
          </p:cNvSpPr>
          <p:nvPr>
            <p:ph type="title"/>
          </p:nvPr>
        </p:nvSpPr>
        <p:spPr>
          <a:xfrm>
            <a:off x="1531056" y="239358"/>
            <a:ext cx="7495322" cy="1143000"/>
          </a:xfrm>
          <a:prstGeom prst="rect">
            <a:avLst/>
          </a:prstGeom>
        </p:spPr>
        <p:txBody>
          <a:bodyPr vert="horz" lIns="91440" tIns="45720" rIns="91440" bIns="45720" rtlCol="0" anchor="ctr">
            <a:normAutofit/>
          </a:bodyPr>
          <a:lstStyle>
            <a:lvl1pPr algn="l" rtl="0">
              <a:defRPr sz="3600">
                <a:solidFill>
                  <a:srgbClr val="FFFFFF"/>
                </a:solidFill>
              </a:defRPr>
            </a:lvl1pPr>
          </a:lstStyle>
          <a:p>
            <a:pPr rtl="0"/>
            <a:r>
              <a:rPr lang="es"/>
              <a:t>Click to edit Master title style</a:t>
            </a:r>
            <a:endParaRPr lang="en-US" dirty="0"/>
          </a:p>
        </p:txBody>
      </p:sp>
      <p:sp>
        <p:nvSpPr>
          <p:cNvPr id="13" name="Text Placeholder 12"/>
          <p:cNvSpPr>
            <a:spLocks noGrp="1"/>
          </p:cNvSpPr>
          <p:nvPr>
            <p:ph type="body" sz="quarter" idx="10"/>
          </p:nvPr>
        </p:nvSpPr>
        <p:spPr>
          <a:xfrm>
            <a:off x="430213" y="1820333"/>
            <a:ext cx="8290454" cy="4416778"/>
          </a:xfrm>
        </p:spPr>
        <p:txBody>
          <a:bodyPr rtlCol="0"/>
          <a:lstStyle>
            <a:lvl1pPr algn="l" rtl="0">
              <a:defRPr>
                <a:solidFill>
                  <a:srgbClr val="7030A0"/>
                </a:solidFill>
              </a:defRPr>
            </a:lvl1pPr>
            <a:lvl2pPr algn="l" rtl="0">
              <a:defRPr>
                <a:solidFill>
                  <a:srgbClr val="7030A0"/>
                </a:solidFill>
              </a:defRPr>
            </a:lvl2pPr>
            <a:lvl3pPr algn="l" rtl="0">
              <a:defRPr>
                <a:solidFill>
                  <a:srgbClr val="7030A0"/>
                </a:solidFill>
              </a:defRPr>
            </a:lvl3pPr>
            <a:lvl4pPr algn="l" rtl="0">
              <a:defRPr>
                <a:solidFill>
                  <a:srgbClr val="7030A0"/>
                </a:solidFill>
              </a:defRPr>
            </a:lvl4pPr>
            <a:lvl5pPr algn="l" rtl="0">
              <a:defRPr>
                <a:solidFill>
                  <a:srgbClr val="7030A0"/>
                </a:solidFill>
              </a:defRPr>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Tree>
    <p:extLst>
      <p:ext uri="{BB962C8B-B14F-4D97-AF65-F5344CB8AC3E}">
        <p14:creationId xmlns:p14="http://schemas.microsoft.com/office/powerpoint/2010/main" val="48368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Green">
    <p:spTree>
      <p:nvGrpSpPr>
        <p:cNvPr id="1" name=""/>
        <p:cNvGrpSpPr/>
        <p:nvPr/>
      </p:nvGrpSpPr>
      <p:grpSpPr>
        <a:xfrm>
          <a:off x="0" y="0"/>
          <a:ext cx="0" cy="0"/>
          <a:chOff x="0" y="0"/>
          <a:chExt cx="0" cy="0"/>
        </a:xfrm>
      </p:grpSpPr>
      <p:sp>
        <p:nvSpPr>
          <p:cNvPr id="6" name="Double Wave 5"/>
          <p:cNvSpPr/>
          <p:nvPr userDrawn="1"/>
        </p:nvSpPr>
        <p:spPr>
          <a:xfrm>
            <a:off x="-1" y="242806"/>
            <a:ext cx="9144001" cy="1107060"/>
          </a:xfrm>
          <a:prstGeom prst="doubleWave">
            <a:avLst/>
          </a:prstGeom>
          <a:solidFill>
            <a:srgbClr val="7F3F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579" y="139477"/>
            <a:ext cx="1210389" cy="1210389"/>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rtlCol="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360833" y="6508023"/>
            <a:ext cx="783167" cy="369332"/>
          </a:xfrm>
          <a:prstGeom prst="rect">
            <a:avLst/>
          </a:prstGeom>
        </p:spPr>
        <p:txBody>
          <a:bodyPr wrap="square" rtlCol="0">
            <a:spAutoFit/>
          </a:bodyPr>
          <a:lstStyle/>
          <a:p>
            <a:pPr algn="r" rtl="0"/>
            <a:fld id="{B73E8A5E-4EFC-47F9-9154-6B52541C02CE}" type="slidenum">
              <a:rPr lang="en-US" smtClean="0"/>
              <a:pPr algn="r"/>
              <a:t>‹#›</a:t>
            </a:fld>
            <a:endParaRPr lang="en-US" dirty="0"/>
          </a:p>
        </p:txBody>
      </p:sp>
      <p:sp>
        <p:nvSpPr>
          <p:cNvPr id="9" name="Title Placeholder 1"/>
          <p:cNvSpPr>
            <a:spLocks noGrp="1"/>
          </p:cNvSpPr>
          <p:nvPr>
            <p:ph type="title"/>
          </p:nvPr>
        </p:nvSpPr>
        <p:spPr>
          <a:xfrm>
            <a:off x="1531056" y="239358"/>
            <a:ext cx="7495322" cy="1143000"/>
          </a:xfrm>
          <a:prstGeom prst="rect">
            <a:avLst/>
          </a:prstGeom>
        </p:spPr>
        <p:txBody>
          <a:bodyPr vert="horz" lIns="91440" tIns="45720" rIns="91440" bIns="45720" rtlCol="0" anchor="ctr">
            <a:normAutofit/>
          </a:bodyPr>
          <a:lstStyle>
            <a:lvl1pPr algn="l" rtl="0">
              <a:defRPr sz="3600">
                <a:solidFill>
                  <a:srgbClr val="FFFFFF"/>
                </a:solidFill>
              </a:defRPr>
            </a:lvl1pPr>
          </a:lstStyle>
          <a:p>
            <a:pPr rtl="0"/>
            <a:r>
              <a:rPr lang="es"/>
              <a:t>Click to edit Master title style</a:t>
            </a:r>
            <a:endParaRPr lang="en-US" dirty="0"/>
          </a:p>
        </p:txBody>
      </p:sp>
      <p:sp>
        <p:nvSpPr>
          <p:cNvPr id="13" name="Text Placeholder 12"/>
          <p:cNvSpPr>
            <a:spLocks noGrp="1"/>
          </p:cNvSpPr>
          <p:nvPr>
            <p:ph type="body" sz="quarter" idx="10"/>
          </p:nvPr>
        </p:nvSpPr>
        <p:spPr>
          <a:xfrm>
            <a:off x="430213" y="1820333"/>
            <a:ext cx="8290454" cy="4416778"/>
          </a:xfrm>
        </p:spPr>
        <p:txBody>
          <a:bodyPr rtlCol="0"/>
          <a:lstStyle>
            <a:lvl1pPr algn="l" rtl="0">
              <a:defRPr>
                <a:solidFill>
                  <a:srgbClr val="7030A0"/>
                </a:solidFill>
              </a:defRPr>
            </a:lvl1pPr>
            <a:lvl2pPr algn="l" rtl="0">
              <a:defRPr>
                <a:solidFill>
                  <a:srgbClr val="7030A0"/>
                </a:solidFill>
              </a:defRPr>
            </a:lvl2pPr>
            <a:lvl3pPr algn="l" rtl="0">
              <a:defRPr>
                <a:solidFill>
                  <a:srgbClr val="7030A0"/>
                </a:solidFill>
              </a:defRPr>
            </a:lvl3pPr>
            <a:lvl4pPr algn="l" rtl="0">
              <a:defRPr>
                <a:solidFill>
                  <a:srgbClr val="7030A0"/>
                </a:solidFill>
              </a:defRPr>
            </a:lvl4pPr>
            <a:lvl5pPr algn="l" rtl="0">
              <a:defRPr>
                <a:solidFill>
                  <a:srgbClr val="7030A0"/>
                </a:solidFill>
              </a:defRPr>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Tree>
    <p:extLst>
      <p:ext uri="{BB962C8B-B14F-4D97-AF65-F5344CB8AC3E}">
        <p14:creationId xmlns:p14="http://schemas.microsoft.com/office/powerpoint/2010/main" val="225951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Green">
    <p:spTree>
      <p:nvGrpSpPr>
        <p:cNvPr id="1" name=""/>
        <p:cNvGrpSpPr/>
        <p:nvPr/>
      </p:nvGrpSpPr>
      <p:grpSpPr>
        <a:xfrm>
          <a:off x="0" y="0"/>
          <a:ext cx="0" cy="0"/>
          <a:chOff x="0" y="0"/>
          <a:chExt cx="0" cy="0"/>
        </a:xfrm>
      </p:grpSpPr>
      <p:sp>
        <p:nvSpPr>
          <p:cNvPr id="6" name="Double Wave 5"/>
          <p:cNvSpPr/>
          <p:nvPr userDrawn="1"/>
        </p:nvSpPr>
        <p:spPr>
          <a:xfrm>
            <a:off x="0" y="242806"/>
            <a:ext cx="9144001" cy="1107060"/>
          </a:xfrm>
          <a:prstGeom prst="doubleWave">
            <a:avLst/>
          </a:prstGeom>
          <a:solidFill>
            <a:srgbClr val="8DC6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579" y="139477"/>
            <a:ext cx="1210389" cy="1210389"/>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rtlCol="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rtlCol="0">
            <a:spAutoFit/>
          </a:bodyPr>
          <a:lstStyle/>
          <a:p>
            <a:pPr rtl="0"/>
            <a:fld id="{B73E8A5E-4EFC-47F9-9154-6B52541C02CE}" type="slidenum">
              <a:rPr lang="en-US" smtClean="0"/>
              <a:pPr/>
              <a:t>‹#›</a:t>
            </a:fld>
            <a:endParaRPr lang="en-US" dirty="0"/>
          </a:p>
        </p:txBody>
      </p:sp>
      <p:sp>
        <p:nvSpPr>
          <p:cNvPr id="18" name="Title 17"/>
          <p:cNvSpPr>
            <a:spLocks noGrp="1"/>
          </p:cNvSpPr>
          <p:nvPr>
            <p:ph type="title"/>
          </p:nvPr>
        </p:nvSpPr>
        <p:spPr>
          <a:xfrm>
            <a:off x="1597039" y="168776"/>
            <a:ext cx="7089760" cy="1143000"/>
          </a:xfrm>
        </p:spPr>
        <p:txBody>
          <a:bodyPr rtlCol="0">
            <a:normAutofit/>
          </a:bodyPr>
          <a:lstStyle>
            <a:lvl1pPr algn="l" rtl="0">
              <a:defRPr sz="3600">
                <a:solidFill>
                  <a:schemeClr val="bg1"/>
                </a:solidFill>
              </a:defRPr>
            </a:lvl1pPr>
          </a:lstStyle>
          <a:p>
            <a:pPr rtl="0"/>
            <a:r>
              <a:rPr lang="es"/>
              <a:t>Click to edit Master title style</a:t>
            </a:r>
            <a:endParaRPr lang="en-US" dirty="0"/>
          </a:p>
        </p:txBody>
      </p:sp>
      <p:sp>
        <p:nvSpPr>
          <p:cNvPr id="24" name="Text Placeholder 23"/>
          <p:cNvSpPr>
            <a:spLocks noGrp="1"/>
          </p:cNvSpPr>
          <p:nvPr>
            <p:ph type="body" sz="quarter" idx="10"/>
          </p:nvPr>
        </p:nvSpPr>
        <p:spPr>
          <a:xfrm>
            <a:off x="547688" y="1665288"/>
            <a:ext cx="8023225" cy="4403725"/>
          </a:xfrm>
        </p:spPr>
        <p:txBody>
          <a:bodyPr rtlCol="0"/>
          <a:lstStyle>
            <a:lvl1pPr algn="l" rtl="0">
              <a:defRPr>
                <a:solidFill>
                  <a:srgbClr val="7F3F98"/>
                </a:solidFill>
              </a:defRPr>
            </a:lvl1pPr>
            <a:lvl2pPr algn="l" rtl="0">
              <a:defRPr>
                <a:solidFill>
                  <a:srgbClr val="7F3F98"/>
                </a:solidFill>
              </a:defRPr>
            </a:lvl2pPr>
            <a:lvl3pPr algn="l" rtl="0">
              <a:defRPr>
                <a:solidFill>
                  <a:srgbClr val="7F3F98"/>
                </a:solidFill>
              </a:defRPr>
            </a:lvl3pPr>
            <a:lvl4pPr algn="l" rtl="0">
              <a:defRPr>
                <a:solidFill>
                  <a:srgbClr val="7F3F98"/>
                </a:solidFill>
              </a:defRPr>
            </a:lvl4pPr>
            <a:lvl5pPr algn="l" rtl="0">
              <a:defRPr>
                <a:solidFill>
                  <a:srgbClr val="7F3F98"/>
                </a:solidFill>
              </a:defRPr>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Tree>
    <p:extLst>
      <p:ext uri="{BB962C8B-B14F-4D97-AF65-F5344CB8AC3E}">
        <p14:creationId xmlns:p14="http://schemas.microsoft.com/office/powerpoint/2010/main" val="341613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Green">
    <p:spTree>
      <p:nvGrpSpPr>
        <p:cNvPr id="1" name=""/>
        <p:cNvGrpSpPr/>
        <p:nvPr/>
      </p:nvGrpSpPr>
      <p:grpSpPr>
        <a:xfrm>
          <a:off x="0" y="0"/>
          <a:ext cx="0" cy="0"/>
          <a:chOff x="0" y="0"/>
          <a:chExt cx="0" cy="0"/>
        </a:xfrm>
      </p:grpSpPr>
      <p:sp>
        <p:nvSpPr>
          <p:cNvPr id="9" name="Double Wave 8"/>
          <p:cNvSpPr/>
          <p:nvPr userDrawn="1"/>
        </p:nvSpPr>
        <p:spPr>
          <a:xfrm>
            <a:off x="0" y="235392"/>
            <a:ext cx="9144000" cy="1066803"/>
          </a:xfrm>
          <a:custGeom>
            <a:avLst/>
            <a:gdLst>
              <a:gd name="f0" fmla="val 10800000"/>
              <a:gd name="f1" fmla="val 5400000"/>
              <a:gd name="f2" fmla="val 180"/>
              <a:gd name="f3" fmla="val w"/>
              <a:gd name="f4" fmla="val h"/>
              <a:gd name="f5" fmla="val ss"/>
              <a:gd name="f6" fmla="val 0"/>
              <a:gd name="f7" fmla="val 6250"/>
              <a:gd name="f8" fmla="+- 0 0 -180"/>
              <a:gd name="f9" fmla="+- 0 0 -270"/>
              <a:gd name="f10" fmla="+- 0 0 -36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39 f7 1"/>
              <a:gd name="f43" fmla="*/ f40 f6 1"/>
              <a:gd name="f44" fmla="+- f6 f41 0"/>
              <a:gd name="f45" fmla="*/ f42 1 100000"/>
              <a:gd name="f46" fmla="*/ f43 1 100000"/>
              <a:gd name="f47" fmla="*/ f43 1 50000"/>
              <a:gd name="f48" fmla="*/ f42 1 50000"/>
              <a:gd name="f49" fmla="*/ f45 10 1"/>
              <a:gd name="f50" fmla="+- f38 0 f45"/>
              <a:gd name="f51" fmla="abs f46"/>
              <a:gd name="f52" fmla="?: f47 0 f47"/>
              <a:gd name="f53" fmla="?: f47 f47 0"/>
              <a:gd name="f54" fmla="+- f38 0 f48"/>
              <a:gd name="f55" fmla="*/ f48 f34 1"/>
              <a:gd name="f56" fmla="*/ f45 f34 1"/>
              <a:gd name="f57" fmla="*/ f44 f34 1"/>
              <a:gd name="f58" fmla="*/ f49 1 3"/>
              <a:gd name="f59" fmla="+- f6 0 f52"/>
              <a:gd name="f60" fmla="+- f37 0 f53"/>
              <a:gd name="f61" fmla="+- f6 f53 0"/>
              <a:gd name="f62" fmla="+- f37 f52 0"/>
              <a:gd name="f63" fmla="+- f37 0 f51"/>
              <a:gd name="f64" fmla="*/ f54 f34 1"/>
              <a:gd name="f65" fmla="*/ f50 f34 1"/>
              <a:gd name="f66" fmla="*/ f51 f34 1"/>
              <a:gd name="f67" fmla="+- f45 0 f58"/>
              <a:gd name="f68" fmla="+- f45 f58 0"/>
              <a:gd name="f69" fmla="+- f50 0 f58"/>
              <a:gd name="f70" fmla="+- f50 f58 0"/>
              <a:gd name="f71" fmla="+- f52 f60 0"/>
              <a:gd name="f72" fmla="+- f59 f60 0"/>
              <a:gd name="f73" fmla="+- f61 f62 0"/>
              <a:gd name="f74" fmla="max f59 f61"/>
              <a:gd name="f75" fmla="min f60 f62"/>
              <a:gd name="f76" fmla="*/ f59 f34 1"/>
              <a:gd name="f77" fmla="*/ f60 f34 1"/>
              <a:gd name="f78" fmla="*/ f62 f34 1"/>
              <a:gd name="f79" fmla="*/ f61 f34 1"/>
              <a:gd name="f80" fmla="*/ f63 f34 1"/>
              <a:gd name="f81" fmla="*/ f71 1 6"/>
              <a:gd name="f82" fmla="*/ f71 1 3"/>
              <a:gd name="f83" fmla="*/ f72 1 2"/>
              <a:gd name="f84" fmla="*/ f73 1 2"/>
              <a:gd name="f85" fmla="*/ f74 f34 1"/>
              <a:gd name="f86" fmla="*/ f75 f34 1"/>
              <a:gd name="f87" fmla="*/ f67 f34 1"/>
              <a:gd name="f88" fmla="*/ f68 f34 1"/>
              <a:gd name="f89" fmla="*/ f70 f34 1"/>
              <a:gd name="f90" fmla="*/ f69 f34 1"/>
              <a:gd name="f91" fmla="+- f59 f81 0"/>
              <a:gd name="f92" fmla="+- f59 f82 0"/>
              <a:gd name="f93" fmla="+- f83 f81 0"/>
              <a:gd name="f94" fmla="+- f61 f81 0"/>
              <a:gd name="f95" fmla="+- f61 f82 0"/>
              <a:gd name="f96" fmla="+- f84 f81 0"/>
              <a:gd name="f97" fmla="*/ f83 f34 1"/>
              <a:gd name="f98" fmla="*/ f84 f34 1"/>
              <a:gd name="f99" fmla="+- f93 f60 0"/>
              <a:gd name="f100" fmla="+- f96 f62 0"/>
              <a:gd name="f101" fmla="*/ f91 f34 1"/>
              <a:gd name="f102" fmla="*/ f92 f34 1"/>
              <a:gd name="f103" fmla="*/ f93 f34 1"/>
              <a:gd name="f104" fmla="*/ f96 f34 1"/>
              <a:gd name="f105" fmla="*/ f95 f34 1"/>
              <a:gd name="f106" fmla="*/ f94 f34 1"/>
              <a:gd name="f107" fmla="*/ f99 1 2"/>
              <a:gd name="f108" fmla="*/ f100 1 2"/>
              <a:gd name="f109" fmla="*/ f107 f34 1"/>
              <a:gd name="f110" fmla="*/ f108 f34 1"/>
            </a:gdLst>
            <a:ahLst/>
            <a:cxnLst>
              <a:cxn ang="3cd4">
                <a:pos x="hc" y="t"/>
              </a:cxn>
              <a:cxn ang="0">
                <a:pos x="r" y="vc"/>
              </a:cxn>
              <a:cxn ang="cd4">
                <a:pos x="hc" y="b"/>
              </a:cxn>
              <a:cxn ang="cd2">
                <a:pos x="l" y="vc"/>
              </a:cxn>
              <a:cxn ang="f30">
                <a:pos x="f98" y="f56"/>
              </a:cxn>
              <a:cxn ang="f31">
                <a:pos x="f66" y="f57"/>
              </a:cxn>
              <a:cxn ang="f32">
                <a:pos x="f97" y="f65"/>
              </a:cxn>
              <a:cxn ang="f33">
                <a:pos x="f80" y="f57"/>
              </a:cxn>
            </a:cxnLst>
            <a:rect l="f85" t="f55" r="f86" b="f64"/>
            <a:pathLst>
              <a:path>
                <a:moveTo>
                  <a:pt x="f76" y="f56"/>
                </a:moveTo>
                <a:cubicBezTo>
                  <a:pt x="f101" y="f87"/>
                  <a:pt x="f102" y="f88"/>
                  <a:pt x="f97" y="f56"/>
                </a:cubicBezTo>
                <a:cubicBezTo>
                  <a:pt x="f103" y="f87"/>
                  <a:pt x="f109" y="f88"/>
                  <a:pt x="f77" y="f56"/>
                </a:cubicBezTo>
                <a:lnTo>
                  <a:pt x="f78" y="f65"/>
                </a:lnTo>
                <a:cubicBezTo>
                  <a:pt x="f110" y="f89"/>
                  <a:pt x="f104" y="f90"/>
                  <a:pt x="f98" y="f65"/>
                </a:cubicBezTo>
                <a:cubicBezTo>
                  <a:pt x="f105" y="f89"/>
                  <a:pt x="f106" y="f90"/>
                  <a:pt x="f79" y="f65"/>
                </a:cubicBezTo>
                <a:close/>
              </a:path>
            </a:pathLst>
          </a:custGeom>
          <a:solidFill>
            <a:srgbClr val="EB6C2C"/>
          </a:solidFill>
          <a:ln>
            <a:noFill/>
            <a:prstDash val="solid"/>
          </a:ln>
        </p:spPr>
        <p:txBody>
          <a:bodyPr vert="horz" wrap="square" lIns="91440" tIns="45720" rIns="91440" bIns="45720" rtlCol="0" anchor="ctr" anchorCtr="0" compatLnSpc="1"/>
          <a:lstStyle/>
          <a:p>
            <a:pPr marL="1774822"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FFFFFF"/>
              </a:solidFill>
              <a:uFillTx/>
              <a:latin typeface="Accord Heavy SF" pitchFamily="34"/>
            </a:endParaRPr>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579" y="139477"/>
            <a:ext cx="1210389" cy="1210389"/>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rtlCol="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rtlCol="0">
            <a:spAutoFit/>
          </a:bodyPr>
          <a:lstStyle/>
          <a:p>
            <a:pPr rtl="0"/>
            <a:fld id="{B73E8A5E-4EFC-47F9-9154-6B52541C02CE}" type="slidenum">
              <a:rPr lang="en-US" smtClean="0"/>
              <a:pPr/>
              <a:t>‹#›</a:t>
            </a:fld>
            <a:endParaRPr lang="en-US" dirty="0"/>
          </a:p>
        </p:txBody>
      </p:sp>
      <p:sp>
        <p:nvSpPr>
          <p:cNvPr id="6" name="Text Placeholder 5"/>
          <p:cNvSpPr>
            <a:spLocks noGrp="1"/>
          </p:cNvSpPr>
          <p:nvPr>
            <p:ph type="body" sz="quarter" idx="10"/>
          </p:nvPr>
        </p:nvSpPr>
        <p:spPr>
          <a:xfrm>
            <a:off x="509588" y="1550988"/>
            <a:ext cx="8197850" cy="4578350"/>
          </a:xfrm>
        </p:spPr>
        <p:txBody>
          <a:bodyPr rtlCol="0"/>
          <a:lstStyle>
            <a:lvl1pPr algn="l" rtl="0">
              <a:defRPr>
                <a:solidFill>
                  <a:srgbClr val="7F3F98"/>
                </a:solidFill>
              </a:defRPr>
            </a:lvl1pPr>
            <a:lvl2pPr algn="l" rtl="0">
              <a:defRPr>
                <a:solidFill>
                  <a:srgbClr val="7F3F98"/>
                </a:solidFill>
              </a:defRPr>
            </a:lvl2pPr>
            <a:lvl3pPr algn="l" rtl="0">
              <a:defRPr>
                <a:solidFill>
                  <a:srgbClr val="7F3F98"/>
                </a:solidFill>
              </a:defRPr>
            </a:lvl3pPr>
            <a:lvl4pPr algn="l" rtl="0">
              <a:defRPr>
                <a:solidFill>
                  <a:srgbClr val="7F3F98"/>
                </a:solidFill>
              </a:defRPr>
            </a:lvl4pPr>
            <a:lvl5pPr algn="l" rtl="0">
              <a:defRPr>
                <a:solidFill>
                  <a:srgbClr val="7F3F98"/>
                </a:solidFill>
              </a:defRPr>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10" name="Title 9"/>
          <p:cNvSpPr>
            <a:spLocks noGrp="1"/>
          </p:cNvSpPr>
          <p:nvPr>
            <p:ph type="title"/>
          </p:nvPr>
        </p:nvSpPr>
        <p:spPr>
          <a:xfrm>
            <a:off x="1419968" y="198588"/>
            <a:ext cx="6778167" cy="1143000"/>
          </a:xfrm>
        </p:spPr>
        <p:txBody>
          <a:bodyPr rtlCol="0">
            <a:normAutofit/>
          </a:bodyPr>
          <a:lstStyle>
            <a:lvl1pPr algn="l" rtl="0">
              <a:defRPr sz="3600">
                <a:solidFill>
                  <a:schemeClr val="bg1"/>
                </a:solidFill>
              </a:defRPr>
            </a:lvl1pPr>
          </a:lstStyle>
          <a:p>
            <a:pPr rtl="0"/>
            <a:r>
              <a:rPr lang="es"/>
              <a:t>Click to edit Master title style</a:t>
            </a:r>
            <a:endParaRPr lang="en-US" dirty="0"/>
          </a:p>
        </p:txBody>
      </p:sp>
    </p:spTree>
    <p:extLst>
      <p:ext uri="{BB962C8B-B14F-4D97-AF65-F5344CB8AC3E}">
        <p14:creationId xmlns:p14="http://schemas.microsoft.com/office/powerpoint/2010/main" val="177708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Green">
    <p:spTree>
      <p:nvGrpSpPr>
        <p:cNvPr id="1" name=""/>
        <p:cNvGrpSpPr/>
        <p:nvPr/>
      </p:nvGrpSpPr>
      <p:grpSpPr>
        <a:xfrm>
          <a:off x="0" y="0"/>
          <a:ext cx="0" cy="0"/>
          <a:chOff x="0" y="0"/>
          <a:chExt cx="0" cy="0"/>
        </a:xfrm>
      </p:grpSpPr>
      <p:sp>
        <p:nvSpPr>
          <p:cNvPr id="6" name="Double Wave 5"/>
          <p:cNvSpPr/>
          <p:nvPr userDrawn="1"/>
        </p:nvSpPr>
        <p:spPr>
          <a:xfrm>
            <a:off x="-1" y="242806"/>
            <a:ext cx="9144001" cy="1107060"/>
          </a:xfrm>
          <a:prstGeom prst="doubleWave">
            <a:avLst/>
          </a:prstGeom>
          <a:solidFill>
            <a:srgbClr val="8DC6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rtlCol="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rtlCol="0">
            <a:spAutoFit/>
          </a:bodyPr>
          <a:lstStyle/>
          <a:p>
            <a:pPr rtl="0"/>
            <a:fld id="{B73E8A5E-4EFC-47F9-9154-6B52541C02CE}" type="slidenum">
              <a:rPr lang="en-US" smtClean="0"/>
              <a:pPr/>
              <a:t>‹#›</a:t>
            </a:fld>
            <a:endParaRPr lang="en-US" dirty="0"/>
          </a:p>
        </p:txBody>
      </p:sp>
      <p:pic>
        <p:nvPicPr>
          <p:cNvPr id="9" name="37a60bca-7d5a-4a4e-98b3-43c10bdb2dcf" descr="F517B41D-6B2B-43BE-96E8-C1423E1CAD93"/>
          <p:cNvPicPr>
            <a:picLocks noChangeAspect="1"/>
          </p:cNvPicPr>
          <p:nvPr userDrawn="1"/>
        </p:nvPicPr>
        <p:blipFill>
          <a:blip r:embed="rId2" cstate="print"/>
          <a:srcRect/>
          <a:stretch>
            <a:fillRect/>
          </a:stretch>
        </p:blipFill>
        <p:spPr>
          <a:xfrm>
            <a:off x="7948298" y="5243818"/>
            <a:ext cx="996500" cy="1084194"/>
          </a:xfrm>
          <a:prstGeom prst="rect">
            <a:avLst/>
          </a:prstGeom>
          <a:noFill/>
          <a:ln>
            <a:noFill/>
          </a:ln>
        </p:spPr>
      </p:pic>
      <p:sp>
        <p:nvSpPr>
          <p:cNvPr id="10" name="Title Placeholder 1"/>
          <p:cNvSpPr>
            <a:spLocks noGrp="1"/>
          </p:cNvSpPr>
          <p:nvPr>
            <p:ph type="title"/>
          </p:nvPr>
        </p:nvSpPr>
        <p:spPr>
          <a:xfrm>
            <a:off x="457200" y="239358"/>
            <a:ext cx="8569178" cy="1143000"/>
          </a:xfrm>
          <a:prstGeom prst="rect">
            <a:avLst/>
          </a:prstGeom>
        </p:spPr>
        <p:txBody>
          <a:bodyPr vert="horz" lIns="91440" tIns="45720" rIns="91440" bIns="45720" rtlCol="0" anchor="ctr">
            <a:normAutofit/>
          </a:bodyPr>
          <a:lstStyle>
            <a:lvl1pPr algn="l" rtl="0">
              <a:defRPr sz="3600">
                <a:solidFill>
                  <a:srgbClr val="FFFFFF"/>
                </a:solidFill>
              </a:defRPr>
            </a:lvl1pPr>
          </a:lstStyle>
          <a:p>
            <a:pPr rtl="0"/>
            <a:r>
              <a:rPr lang="es"/>
              <a:t>Click to edit Master title style</a:t>
            </a:r>
            <a:endParaRPr lang="en-US"/>
          </a:p>
        </p:txBody>
      </p:sp>
      <p:sp>
        <p:nvSpPr>
          <p:cNvPr id="3" name="Text Placeholder 2"/>
          <p:cNvSpPr>
            <a:spLocks noGrp="1"/>
          </p:cNvSpPr>
          <p:nvPr>
            <p:ph type="body" sz="quarter" idx="10"/>
          </p:nvPr>
        </p:nvSpPr>
        <p:spPr>
          <a:xfrm>
            <a:off x="457200" y="1784350"/>
            <a:ext cx="8207375" cy="4432300"/>
          </a:xfrm>
        </p:spPr>
        <p:txBody>
          <a:bodyPr rtlCol="0"/>
          <a:lstStyle>
            <a:lvl1pPr algn="l" rtl="0">
              <a:defRPr>
                <a:solidFill>
                  <a:srgbClr val="7030A0"/>
                </a:solidFill>
              </a:defRPr>
            </a:lvl1pPr>
            <a:lvl2pPr algn="l" rtl="0">
              <a:defRPr>
                <a:solidFill>
                  <a:srgbClr val="7030A0"/>
                </a:solidFill>
              </a:defRPr>
            </a:lvl2pPr>
            <a:lvl3pPr algn="l" rtl="0">
              <a:defRPr>
                <a:solidFill>
                  <a:srgbClr val="7030A0"/>
                </a:solidFill>
              </a:defRPr>
            </a:lvl3pPr>
            <a:lvl4pPr algn="l" rtl="0">
              <a:defRPr>
                <a:solidFill>
                  <a:srgbClr val="7030A0"/>
                </a:solidFill>
              </a:defRPr>
            </a:lvl4pPr>
            <a:lvl5pPr algn="l" rtl="0">
              <a:defRPr>
                <a:solidFill>
                  <a:srgbClr val="7030A0"/>
                </a:solidFill>
              </a:defRPr>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Tree>
    <p:extLst>
      <p:ext uri="{BB962C8B-B14F-4D97-AF65-F5344CB8AC3E}">
        <p14:creationId xmlns:p14="http://schemas.microsoft.com/office/powerpoint/2010/main" val="166601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Green">
    <p:spTree>
      <p:nvGrpSpPr>
        <p:cNvPr id="1" name=""/>
        <p:cNvGrpSpPr/>
        <p:nvPr/>
      </p:nvGrpSpPr>
      <p:grpSpPr>
        <a:xfrm>
          <a:off x="0" y="0"/>
          <a:ext cx="0" cy="0"/>
          <a:chOff x="0" y="0"/>
          <a:chExt cx="0" cy="0"/>
        </a:xfrm>
      </p:grpSpPr>
      <p:sp>
        <p:nvSpPr>
          <p:cNvPr id="6" name="Double Wave 5"/>
          <p:cNvSpPr/>
          <p:nvPr userDrawn="1"/>
        </p:nvSpPr>
        <p:spPr>
          <a:xfrm>
            <a:off x="-1" y="149420"/>
            <a:ext cx="9144001" cy="1526453"/>
          </a:xfrm>
          <a:prstGeom prst="doubleWave">
            <a:avLst/>
          </a:prstGeom>
          <a:solidFill>
            <a:srgbClr val="7F3F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rtlCol="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rtlCol="0">
            <a:spAutoFit/>
          </a:bodyPr>
          <a:lstStyle/>
          <a:p>
            <a:pPr rtl="0"/>
            <a:fld id="{B73E8A5E-4EFC-47F9-9154-6B52541C02CE}" type="slidenum">
              <a:rPr lang="en-US" smtClean="0"/>
              <a:pPr/>
              <a:t>‹#›</a:t>
            </a:fld>
            <a:endParaRPr lang="en-US" dirty="0"/>
          </a:p>
        </p:txBody>
      </p:sp>
      <p:pic>
        <p:nvPicPr>
          <p:cNvPr id="9" name="37a60bca-7d5a-4a4e-98b3-43c10bdb2dcf" descr="F517B41D-6B2B-43BE-96E8-C1423E1CAD93"/>
          <p:cNvPicPr>
            <a:picLocks noChangeAspect="1"/>
          </p:cNvPicPr>
          <p:nvPr userDrawn="1"/>
        </p:nvPicPr>
        <p:blipFill>
          <a:blip r:embed="rId2" cstate="print"/>
          <a:srcRect/>
          <a:stretch>
            <a:fillRect/>
          </a:stretch>
        </p:blipFill>
        <p:spPr>
          <a:xfrm>
            <a:off x="7948298" y="5243818"/>
            <a:ext cx="996500" cy="1084194"/>
          </a:xfrm>
          <a:prstGeom prst="rect">
            <a:avLst/>
          </a:prstGeom>
          <a:noFill/>
          <a:ln>
            <a:noFill/>
          </a:ln>
        </p:spPr>
      </p:pic>
      <p:sp>
        <p:nvSpPr>
          <p:cNvPr id="4" name="Title 3"/>
          <p:cNvSpPr>
            <a:spLocks noGrp="1"/>
          </p:cNvSpPr>
          <p:nvPr>
            <p:ph type="title"/>
          </p:nvPr>
        </p:nvSpPr>
        <p:spPr/>
        <p:txBody>
          <a:bodyPr rtlCol="0">
            <a:normAutofit/>
          </a:bodyPr>
          <a:lstStyle>
            <a:lvl1pPr algn="l" rtl="0">
              <a:defRPr sz="3600">
                <a:solidFill>
                  <a:srgbClr val="FFFFFF"/>
                </a:solidFill>
              </a:defRPr>
            </a:lvl1pPr>
          </a:lstStyle>
          <a:p>
            <a:pPr rtl="0"/>
            <a:r>
              <a:rPr lang="es"/>
              <a:t>Click to edit Master title style</a:t>
            </a:r>
            <a:endParaRPr lang="en-US" dirty="0"/>
          </a:p>
        </p:txBody>
      </p:sp>
      <p:sp>
        <p:nvSpPr>
          <p:cNvPr id="10" name="Text Placeholder 9"/>
          <p:cNvSpPr>
            <a:spLocks noGrp="1"/>
          </p:cNvSpPr>
          <p:nvPr>
            <p:ph type="body" sz="quarter" idx="10"/>
          </p:nvPr>
        </p:nvSpPr>
        <p:spPr>
          <a:xfrm>
            <a:off x="457200" y="1855788"/>
            <a:ext cx="8229600" cy="4471987"/>
          </a:xfrm>
        </p:spPr>
        <p:txBody>
          <a:bodyPr rtlCol="0"/>
          <a:lstStyle>
            <a:lvl1pPr algn="l" rtl="0">
              <a:defRPr>
                <a:solidFill>
                  <a:srgbClr val="7F3F98"/>
                </a:solidFill>
              </a:defRPr>
            </a:lvl1pPr>
            <a:lvl2pPr algn="l" rtl="0">
              <a:defRPr>
                <a:solidFill>
                  <a:srgbClr val="7F3F98"/>
                </a:solidFill>
              </a:defRPr>
            </a:lvl2pPr>
            <a:lvl3pPr algn="l" rtl="0">
              <a:defRPr>
                <a:solidFill>
                  <a:srgbClr val="7F3F98"/>
                </a:solidFill>
              </a:defRPr>
            </a:lvl3pPr>
            <a:lvl4pPr algn="l" rtl="0">
              <a:defRPr>
                <a:solidFill>
                  <a:srgbClr val="7F3F98"/>
                </a:solidFill>
              </a:defRPr>
            </a:lvl4pPr>
            <a:lvl5pPr algn="l" rtl="0">
              <a:defRPr>
                <a:solidFill>
                  <a:srgbClr val="7F3F98"/>
                </a:solidFill>
              </a:defRPr>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Tree>
    <p:extLst>
      <p:ext uri="{BB962C8B-B14F-4D97-AF65-F5344CB8AC3E}">
        <p14:creationId xmlns:p14="http://schemas.microsoft.com/office/powerpoint/2010/main" val="356873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Green">
    <p:spTree>
      <p:nvGrpSpPr>
        <p:cNvPr id="1" name=""/>
        <p:cNvGrpSpPr/>
        <p:nvPr/>
      </p:nvGrpSpPr>
      <p:grpSpPr>
        <a:xfrm>
          <a:off x="0" y="0"/>
          <a:ext cx="0" cy="0"/>
          <a:chOff x="0" y="0"/>
          <a:chExt cx="0" cy="0"/>
        </a:xfrm>
      </p:grpSpPr>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rtlCol="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rtlCol="0">
            <a:spAutoFit/>
          </a:bodyPr>
          <a:lstStyle/>
          <a:p>
            <a:pPr rtl="0"/>
            <a:fld id="{B73E8A5E-4EFC-47F9-9154-6B52541C02CE}" type="slidenum">
              <a:rPr lang="en-US" smtClean="0"/>
              <a:pPr/>
              <a:t>‹#›</a:t>
            </a:fld>
            <a:endParaRPr lang="en-US" dirty="0"/>
          </a:p>
        </p:txBody>
      </p:sp>
      <p:sp>
        <p:nvSpPr>
          <p:cNvPr id="9" name="Double Wave 15"/>
          <p:cNvSpPr/>
          <p:nvPr userDrawn="1"/>
        </p:nvSpPr>
        <p:spPr>
          <a:xfrm>
            <a:off x="0" y="1219196"/>
            <a:ext cx="9144000" cy="2209803"/>
          </a:xfrm>
          <a:custGeom>
            <a:avLst/>
            <a:gdLst>
              <a:gd name="f0" fmla="val 10800000"/>
              <a:gd name="f1" fmla="val 5400000"/>
              <a:gd name="f2" fmla="val 180"/>
              <a:gd name="f3" fmla="val w"/>
              <a:gd name="f4" fmla="val h"/>
              <a:gd name="f5" fmla="val ss"/>
              <a:gd name="f6" fmla="val 0"/>
              <a:gd name="f7" fmla="val 6250"/>
              <a:gd name="f8" fmla="+- 0 0 -180"/>
              <a:gd name="f9" fmla="+- 0 0 -270"/>
              <a:gd name="f10" fmla="+- 0 0 -36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39 f7 1"/>
              <a:gd name="f43" fmla="*/ f40 f6 1"/>
              <a:gd name="f44" fmla="+- f6 f41 0"/>
              <a:gd name="f45" fmla="*/ f42 1 100000"/>
              <a:gd name="f46" fmla="*/ f43 1 100000"/>
              <a:gd name="f47" fmla="*/ f43 1 50000"/>
              <a:gd name="f48" fmla="*/ f42 1 50000"/>
              <a:gd name="f49" fmla="*/ f45 10 1"/>
              <a:gd name="f50" fmla="+- f38 0 f45"/>
              <a:gd name="f51" fmla="abs f46"/>
              <a:gd name="f52" fmla="?: f47 0 f47"/>
              <a:gd name="f53" fmla="?: f47 f47 0"/>
              <a:gd name="f54" fmla="+- f38 0 f48"/>
              <a:gd name="f55" fmla="*/ f48 f34 1"/>
              <a:gd name="f56" fmla="*/ f45 f34 1"/>
              <a:gd name="f57" fmla="*/ f44 f34 1"/>
              <a:gd name="f58" fmla="*/ f49 1 3"/>
              <a:gd name="f59" fmla="+- f6 0 f52"/>
              <a:gd name="f60" fmla="+- f37 0 f53"/>
              <a:gd name="f61" fmla="+- f6 f53 0"/>
              <a:gd name="f62" fmla="+- f37 f52 0"/>
              <a:gd name="f63" fmla="+- f37 0 f51"/>
              <a:gd name="f64" fmla="*/ f54 f34 1"/>
              <a:gd name="f65" fmla="*/ f50 f34 1"/>
              <a:gd name="f66" fmla="*/ f51 f34 1"/>
              <a:gd name="f67" fmla="+- f45 0 f58"/>
              <a:gd name="f68" fmla="+- f45 f58 0"/>
              <a:gd name="f69" fmla="+- f50 0 f58"/>
              <a:gd name="f70" fmla="+- f50 f58 0"/>
              <a:gd name="f71" fmla="+- f52 f60 0"/>
              <a:gd name="f72" fmla="+- f59 f60 0"/>
              <a:gd name="f73" fmla="+- f61 f62 0"/>
              <a:gd name="f74" fmla="max f59 f61"/>
              <a:gd name="f75" fmla="min f60 f62"/>
              <a:gd name="f76" fmla="*/ f59 f34 1"/>
              <a:gd name="f77" fmla="*/ f60 f34 1"/>
              <a:gd name="f78" fmla="*/ f62 f34 1"/>
              <a:gd name="f79" fmla="*/ f61 f34 1"/>
              <a:gd name="f80" fmla="*/ f63 f34 1"/>
              <a:gd name="f81" fmla="*/ f71 1 6"/>
              <a:gd name="f82" fmla="*/ f71 1 3"/>
              <a:gd name="f83" fmla="*/ f72 1 2"/>
              <a:gd name="f84" fmla="*/ f73 1 2"/>
              <a:gd name="f85" fmla="*/ f74 f34 1"/>
              <a:gd name="f86" fmla="*/ f75 f34 1"/>
              <a:gd name="f87" fmla="*/ f67 f34 1"/>
              <a:gd name="f88" fmla="*/ f68 f34 1"/>
              <a:gd name="f89" fmla="*/ f70 f34 1"/>
              <a:gd name="f90" fmla="*/ f69 f34 1"/>
              <a:gd name="f91" fmla="+- f59 f81 0"/>
              <a:gd name="f92" fmla="+- f59 f82 0"/>
              <a:gd name="f93" fmla="+- f83 f81 0"/>
              <a:gd name="f94" fmla="+- f61 f81 0"/>
              <a:gd name="f95" fmla="+- f61 f82 0"/>
              <a:gd name="f96" fmla="+- f84 f81 0"/>
              <a:gd name="f97" fmla="*/ f83 f34 1"/>
              <a:gd name="f98" fmla="*/ f84 f34 1"/>
              <a:gd name="f99" fmla="+- f93 f60 0"/>
              <a:gd name="f100" fmla="+- f96 f62 0"/>
              <a:gd name="f101" fmla="*/ f91 f34 1"/>
              <a:gd name="f102" fmla="*/ f92 f34 1"/>
              <a:gd name="f103" fmla="*/ f93 f34 1"/>
              <a:gd name="f104" fmla="*/ f96 f34 1"/>
              <a:gd name="f105" fmla="*/ f95 f34 1"/>
              <a:gd name="f106" fmla="*/ f94 f34 1"/>
              <a:gd name="f107" fmla="*/ f99 1 2"/>
              <a:gd name="f108" fmla="*/ f100 1 2"/>
              <a:gd name="f109" fmla="*/ f107 f34 1"/>
              <a:gd name="f110" fmla="*/ f108 f34 1"/>
            </a:gdLst>
            <a:ahLst/>
            <a:cxnLst>
              <a:cxn ang="3cd4">
                <a:pos x="hc" y="t"/>
              </a:cxn>
              <a:cxn ang="0">
                <a:pos x="r" y="vc"/>
              </a:cxn>
              <a:cxn ang="cd4">
                <a:pos x="hc" y="b"/>
              </a:cxn>
              <a:cxn ang="cd2">
                <a:pos x="l" y="vc"/>
              </a:cxn>
              <a:cxn ang="f30">
                <a:pos x="f98" y="f56"/>
              </a:cxn>
              <a:cxn ang="f31">
                <a:pos x="f66" y="f57"/>
              </a:cxn>
              <a:cxn ang="f32">
                <a:pos x="f97" y="f65"/>
              </a:cxn>
              <a:cxn ang="f33">
                <a:pos x="f80" y="f57"/>
              </a:cxn>
            </a:cxnLst>
            <a:rect l="f85" t="f55" r="f86" b="f64"/>
            <a:pathLst>
              <a:path>
                <a:moveTo>
                  <a:pt x="f76" y="f56"/>
                </a:moveTo>
                <a:cubicBezTo>
                  <a:pt x="f101" y="f87"/>
                  <a:pt x="f102" y="f88"/>
                  <a:pt x="f97" y="f56"/>
                </a:cubicBezTo>
                <a:cubicBezTo>
                  <a:pt x="f103" y="f87"/>
                  <a:pt x="f109" y="f88"/>
                  <a:pt x="f77" y="f56"/>
                </a:cubicBezTo>
                <a:lnTo>
                  <a:pt x="f78" y="f65"/>
                </a:lnTo>
                <a:cubicBezTo>
                  <a:pt x="f110" y="f89"/>
                  <a:pt x="f104" y="f90"/>
                  <a:pt x="f98" y="f65"/>
                </a:cubicBezTo>
                <a:cubicBezTo>
                  <a:pt x="f105" y="f89"/>
                  <a:pt x="f106" y="f90"/>
                  <a:pt x="f79" y="f65"/>
                </a:cubicBezTo>
                <a:close/>
              </a:path>
            </a:pathLst>
          </a:custGeom>
          <a:solidFill>
            <a:srgbClr val="8DC63F"/>
          </a:solidFill>
          <a:ln>
            <a:noFill/>
            <a:prstDash val="solid"/>
          </a:ln>
        </p:spPr>
        <p:txBody>
          <a:bodyPr vert="horz" wrap="square" lIns="91440" tIns="45720" rIns="91440" bIns="45720" rtlCol="0" anchor="t" anchorCtr="1" compatLnSpc="1"/>
          <a:lstStyle/>
          <a:p>
            <a:pPr marL="5141908"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FFFFFF"/>
              </a:solidFill>
              <a:uFillTx/>
              <a:latin typeface="Accord SF" pitchFamily="2"/>
            </a:endParaRPr>
          </a:p>
        </p:txBody>
      </p:sp>
      <p:sp>
        <p:nvSpPr>
          <p:cNvPr id="10" name="Oval 7"/>
          <p:cNvSpPr/>
          <p:nvPr userDrawn="1"/>
        </p:nvSpPr>
        <p:spPr>
          <a:xfrm>
            <a:off x="457200" y="1447796"/>
            <a:ext cx="1454450" cy="14478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3F98"/>
          </a:solidFill>
          <a:ln>
            <a:noFill/>
            <a:prstDash val="solid"/>
          </a:ln>
        </p:spPr>
        <p:txBody>
          <a:bodyPr vert="horz" wrap="square" lIns="91440" tIns="45720" rIns="91440" bIns="45720" rtlCol="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dirty="0">
              <a:solidFill>
                <a:srgbClr val="000000"/>
              </a:solidFill>
              <a:effectLst>
                <a:outerShdw dist="38096" dir="2700000">
                  <a:srgbClr val="000000"/>
                </a:outerShdw>
              </a:effectLst>
              <a:uFillTx/>
              <a:latin typeface="Arial"/>
            </a:endParaRPr>
          </a:p>
        </p:txBody>
      </p:sp>
      <p:pic>
        <p:nvPicPr>
          <p:cNvPr id="11" name="37a60bca-7d5a-4a4e-98b3-43c10bdb2dcf" descr="F517B41D-6B2B-43BE-96E8-C1423E1CAD93"/>
          <p:cNvPicPr>
            <a:picLocks noChangeAspect="1"/>
          </p:cNvPicPr>
          <p:nvPr userDrawn="1"/>
        </p:nvPicPr>
        <p:blipFill>
          <a:blip r:embed="rId2" cstate="print"/>
          <a:srcRect/>
          <a:stretch>
            <a:fillRect/>
          </a:stretch>
        </p:blipFill>
        <p:spPr>
          <a:xfrm>
            <a:off x="6019796" y="3962396"/>
            <a:ext cx="2031065" cy="2209803"/>
          </a:xfrm>
          <a:prstGeom prst="rect">
            <a:avLst/>
          </a:prstGeom>
          <a:noFill/>
          <a:ln>
            <a:noFill/>
          </a:ln>
        </p:spPr>
      </p:pic>
      <p:sp>
        <p:nvSpPr>
          <p:cNvPr id="6" name="Text Placeholder 5"/>
          <p:cNvSpPr>
            <a:spLocks noGrp="1"/>
          </p:cNvSpPr>
          <p:nvPr>
            <p:ph type="body" sz="quarter" idx="10" hasCustomPrompt="1"/>
          </p:nvPr>
        </p:nvSpPr>
        <p:spPr>
          <a:xfrm>
            <a:off x="2167829" y="1908138"/>
            <a:ext cx="5186362" cy="670029"/>
          </a:xfrm>
        </p:spPr>
        <p:txBody>
          <a:bodyPr rtlCol="0"/>
          <a:lstStyle>
            <a:lvl1pPr marL="0" indent="0" algn="l" rtl="0">
              <a:buNone/>
              <a:defRPr i="1">
                <a:solidFill>
                  <a:srgbClr val="7F3F98"/>
                </a:solidFill>
              </a:defRPr>
            </a:lvl1pPr>
            <a:lvl2pPr marL="457200" indent="0" algn="l" rtl="0">
              <a:buNone/>
              <a:defRPr/>
            </a:lvl2pPr>
            <a:lvl3pPr marL="914400" indent="0" algn="l" rtl="0">
              <a:buNone/>
              <a:defRPr/>
            </a:lvl3pPr>
            <a:lvl4pPr marL="1371600" indent="0" algn="l" rtl="0">
              <a:buNone/>
              <a:defRPr/>
            </a:lvl4pPr>
            <a:lvl5pPr marL="1828800" indent="0" algn="l" rtl="0">
              <a:buNone/>
              <a:defRPr/>
            </a:lvl5pPr>
          </a:lstStyle>
          <a:p>
            <a:pPr lvl="0" rtl="0"/>
            <a:r>
              <a:rPr lang="es"/>
              <a:t>Basics of Oral Health</a:t>
            </a:r>
          </a:p>
        </p:txBody>
      </p:sp>
    </p:spTree>
    <p:extLst>
      <p:ext uri="{BB962C8B-B14F-4D97-AF65-F5344CB8AC3E}">
        <p14:creationId xmlns:p14="http://schemas.microsoft.com/office/powerpoint/2010/main" val="252265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e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a:r>
              <a:rPr lang="en-US" smtClean="0"/>
              <a:t>8/4/2015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a:defRPr sz="1200">
                <a:solidFill>
                  <a:schemeClr val="tx1">
                    <a:tint val="75000"/>
                  </a:schemeClr>
                </a:solidFill>
              </a:defRPr>
            </a:lvl1pPr>
          </a:lstStyle>
          <a:p>
            <a:pPr rtl="0"/>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a:fld id="{8D23E7E4-C135-EB43-BCF6-6C24CAB6D4C6}" type="slidenum">
              <a:rPr lang="en-US" smtClean="0"/>
              <a:pPr/>
              <a:t>‹#›</a:t>
            </a:fld>
            <a:endParaRPr lang="en-US" dirty="0"/>
          </a:p>
        </p:txBody>
      </p:sp>
    </p:spTree>
    <p:extLst>
      <p:ext uri="{BB962C8B-B14F-4D97-AF65-F5344CB8AC3E}">
        <p14:creationId xmlns:p14="http://schemas.microsoft.com/office/powerpoint/2010/main" val="2055810152"/>
      </p:ext>
    </p:extLst>
  </p:cSld>
  <p:clrMap bg1="lt1" tx1="dk1" bg2="lt2" tx2="dk2" accent1="accent1" accent2="accent2" accent3="accent3" accent4="accent4" accent5="accent5" accent6="accent6" hlink="hlink" folHlink="folHlink"/>
  <p:sldLayoutIdLst>
    <p:sldLayoutId id="2147483655" r:id="rId1"/>
    <p:sldLayoutId id="2147483667" r:id="rId2"/>
    <p:sldLayoutId id="2147483661" r:id="rId3"/>
    <p:sldLayoutId id="2147483666" r:id="rId4"/>
    <p:sldLayoutId id="2147483663" r:id="rId5"/>
    <p:sldLayoutId id="2147483660" r:id="rId6"/>
    <p:sldLayoutId id="2147483664" r:id="rId7"/>
    <p:sldLayoutId id="2147483665" r:id="rId8"/>
    <p:sldLayoutId id="2147483662" r:id="rId9"/>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14022" y="912292"/>
            <a:ext cx="4029977" cy="1320361"/>
          </a:xfrm>
          <a:prstGeom prst="rect">
            <a:avLst/>
          </a:prstGeom>
        </p:spPr>
        <p:txBody>
          <a:bodyPr wrap="square" rtlCol="0">
            <a:spAutoFit/>
          </a:bodyPr>
          <a:lstStyle/>
          <a:p>
            <a:pPr rtl="0">
              <a:lnSpc>
                <a:spcPct val="95000"/>
              </a:lnSpc>
            </a:pPr>
            <a:r>
              <a:rPr lang="es" sz="2800" b="1" dirty="0">
                <a:solidFill>
                  <a:schemeClr val="bg1"/>
                </a:solidFill>
              </a:rPr>
              <a:t>Capacitación para Proveedores de Atención de Niños y Head </a:t>
            </a:r>
            <a:r>
              <a:rPr lang="es" sz="2800" b="1" dirty="0" smtClean="0">
                <a:solidFill>
                  <a:schemeClr val="bg1"/>
                </a:solidFill>
              </a:rPr>
              <a:t>Start</a:t>
            </a:r>
            <a:endParaRPr lang="en-US" sz="2800" b="1" dirty="0">
              <a:solidFill>
                <a:schemeClr val="bg1"/>
              </a:solidFill>
            </a:endParaRPr>
          </a:p>
        </p:txBody>
      </p:sp>
      <p:pic>
        <p:nvPicPr>
          <p:cNvPr id="4" name="Picture 3"/>
          <p:cNvPicPr>
            <a:picLocks noChangeAspect="1"/>
          </p:cNvPicPr>
          <p:nvPr/>
        </p:nvPicPr>
        <p:blipFill>
          <a:blip r:embed="rId3" cstate="print"/>
          <a:srcRect/>
          <a:stretch>
            <a:fillRect/>
          </a:stretch>
        </p:blipFill>
        <p:spPr>
          <a:xfrm>
            <a:off x="6177878" y="2297287"/>
            <a:ext cx="1768477" cy="2060572"/>
          </a:xfrm>
          <a:prstGeom prst="rect">
            <a:avLst/>
          </a:prstGeom>
          <a:noFill/>
          <a:ln>
            <a:noFill/>
          </a:ln>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292" y="5364479"/>
            <a:ext cx="3026430" cy="849082"/>
          </a:xfrm>
          <a:prstGeom prst="rect">
            <a:avLst/>
          </a:prstGeom>
          <a:noFill/>
          <a:ln>
            <a:noFill/>
          </a:ln>
        </p:spPr>
      </p:pic>
    </p:spTree>
    <p:extLst>
      <p:ext uri="{BB962C8B-B14F-4D97-AF65-F5344CB8AC3E}">
        <p14:creationId xmlns:p14="http://schemas.microsoft.com/office/powerpoint/2010/main" val="2491387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080" y="198588"/>
            <a:ext cx="8869680" cy="1143000"/>
          </a:xfrm>
        </p:spPr>
        <p:txBody>
          <a:bodyPr rtlCol="0"/>
          <a:lstStyle/>
          <a:p>
            <a:pPr algn="ctr" rtl="0"/>
            <a:r>
              <a:rPr lang="es" dirty="0"/>
              <a:t>Centros de Aprendizaje</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911" y="1828800"/>
            <a:ext cx="1318389" cy="1468096"/>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0314" y="1766890"/>
            <a:ext cx="1069102" cy="1530005"/>
          </a:xfrm>
          <a:prstGeom prst="rect">
            <a:avLst/>
          </a:prstGeom>
          <a:noFill/>
          <a:ln>
            <a:no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8429" y="1890709"/>
            <a:ext cx="1201179" cy="1234153"/>
          </a:xfrm>
          <a:prstGeom prst="rect">
            <a:avLst/>
          </a:prstGeom>
          <a:noFill/>
          <a:ln>
            <a:noFill/>
          </a:ln>
        </p:spPr>
      </p:pic>
      <p:pic>
        <p:nvPicPr>
          <p:cNvPr id="8"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5003" y="4171950"/>
            <a:ext cx="1200146" cy="1219196"/>
          </a:xfrm>
          <a:prstGeom prst="rect">
            <a:avLst/>
          </a:prstGeom>
          <a:noFill/>
          <a:ln>
            <a:noFill/>
          </a:ln>
        </p:spPr>
      </p:pic>
      <p:pic>
        <p:nvPicPr>
          <p:cNvPr id="9"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5224" y="4219674"/>
            <a:ext cx="1745321" cy="1080438"/>
          </a:xfrm>
          <a:prstGeom prst="rect">
            <a:avLst/>
          </a:prstGeom>
          <a:noFill/>
          <a:ln>
            <a:noFill/>
          </a:ln>
        </p:spPr>
      </p:pic>
      <p:pic>
        <p:nvPicPr>
          <p:cNvPr id="10"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88430" y="3883914"/>
            <a:ext cx="1088692" cy="1467790"/>
          </a:xfrm>
          <a:prstGeom prst="rect">
            <a:avLst/>
          </a:prstGeom>
          <a:noFill/>
          <a:ln>
            <a:noFill/>
          </a:ln>
        </p:spPr>
      </p:pic>
    </p:spTree>
    <p:extLst>
      <p:ext uri="{BB962C8B-B14F-4D97-AF65-F5344CB8AC3E}">
        <p14:creationId xmlns:p14="http://schemas.microsoft.com/office/powerpoint/2010/main" val="85408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59568" y="239358"/>
            <a:ext cx="7666810" cy="1143000"/>
          </a:xfrm>
        </p:spPr>
        <p:txBody>
          <a:bodyPr rtlCol="0">
            <a:normAutofit/>
          </a:bodyPr>
          <a:lstStyle/>
          <a:p>
            <a:pPr algn="ctr" rtl="0"/>
            <a:r>
              <a:rPr lang="es" dirty="0">
                <a:latin typeface="+mn-lt"/>
              </a:rPr>
              <a:t>¿Cuáles son las causas de las caries?</a:t>
            </a:r>
          </a:p>
        </p:txBody>
      </p:sp>
      <p:sp>
        <p:nvSpPr>
          <p:cNvPr id="6" name="Rectangle 3"/>
          <p:cNvSpPr txBox="1">
            <a:spLocks noGrp="1"/>
          </p:cNvSpPr>
          <p:nvPr>
            <p:ph type="body" sz="quarter" idx="10"/>
          </p:nvPr>
        </p:nvSpPr>
        <p:spPr>
          <a:xfrm>
            <a:off x="274320" y="1820333"/>
            <a:ext cx="8752058" cy="4416778"/>
          </a:xfrm>
          <a:prstGeom prst="rect">
            <a:avLst/>
          </a:prstGeom>
          <a:noFill/>
          <a:ln>
            <a:noFill/>
          </a:ln>
        </p:spPr>
        <p:txBody>
          <a:bodyPr vert="horz" wrap="square" lIns="91440" tIns="45720" rIns="91440" bIns="45720" rtlCol="0" anchor="t" anchorCtr="0" compatLnSpc="1"/>
          <a:lstStyle/>
          <a:p>
            <a:pPr marL="0" lvl="0" indent="0" rtl="0">
              <a:buNone/>
            </a:pPr>
            <a:r>
              <a:rPr lang="es" dirty="0"/>
              <a:t>  </a:t>
            </a:r>
          </a:p>
          <a:p>
            <a:pPr lvl="0" rtl="0"/>
            <a:endParaRPr lang="en-US" dirty="0"/>
          </a:p>
          <a:p>
            <a:pPr lvl="0" rtl="0"/>
            <a:endParaRPr lang="en-US" dirty="0"/>
          </a:p>
          <a:p>
            <a:pPr marL="0" lvl="0" indent="0" rtl="0">
              <a:buNone/>
            </a:pPr>
            <a:endParaRPr lang="en-US" dirty="0"/>
          </a:p>
          <a:p>
            <a:pPr marL="0" lvl="0" indent="0" rtl="0">
              <a:buNone/>
            </a:pPr>
            <a:r>
              <a:rPr lang="es" dirty="0"/>
              <a:t>   </a:t>
            </a:r>
          </a:p>
          <a:p>
            <a:pPr marL="0" lvl="0" indent="0">
              <a:buNone/>
            </a:pPr>
            <a:r>
              <a:rPr lang="es" b="1" dirty="0"/>
              <a:t>Gérmenes  </a:t>
            </a:r>
            <a:r>
              <a:rPr lang="es" b="1" dirty="0" smtClean="0"/>
              <a:t>    </a:t>
            </a:r>
            <a:r>
              <a:rPr lang="es" b="1" dirty="0"/>
              <a:t>+ </a:t>
            </a:r>
            <a:r>
              <a:rPr lang="es" b="1" dirty="0" smtClean="0"/>
              <a:t>     Comida      </a:t>
            </a:r>
            <a:r>
              <a:rPr lang="es" b="1" dirty="0" smtClean="0">
                <a:solidFill>
                  <a:srgbClr val="7030A0"/>
                </a:solidFill>
              </a:rPr>
              <a:t>=      Ataque </a:t>
            </a:r>
            <a:r>
              <a:rPr lang="es" b="1" dirty="0">
                <a:solidFill>
                  <a:srgbClr val="7030A0"/>
                </a:solidFill>
              </a:rPr>
              <a:t>de ácido</a:t>
            </a:r>
            <a:endParaRPr lang="es" sz="3600" b="1" dirty="0">
              <a:solidFill>
                <a:srgbClr val="7030A0"/>
              </a:solidFill>
            </a:endParaRPr>
          </a:p>
        </p:txBody>
      </p:sp>
      <p:pic>
        <p:nvPicPr>
          <p:cNvPr id="7" name="Picture 9"/>
          <p:cNvPicPr>
            <a:picLocks noChangeAspect="1"/>
          </p:cNvPicPr>
          <p:nvPr/>
        </p:nvPicPr>
        <p:blipFill>
          <a:blip r:embed="rId3" cstate="print"/>
          <a:stretch>
            <a:fillRect/>
          </a:stretch>
        </p:blipFill>
        <p:spPr>
          <a:xfrm rot="20598669">
            <a:off x="455015" y="2365361"/>
            <a:ext cx="2228465" cy="1585295"/>
          </a:xfrm>
          <a:prstGeom prst="rect">
            <a:avLst/>
          </a:prstGeom>
          <a:noFill/>
          <a:ln>
            <a:noFill/>
          </a:ln>
        </p:spPr>
      </p:pic>
      <p:pic>
        <p:nvPicPr>
          <p:cNvPr id="8" name="Picture 3" descr="T:\Administrative\Photos\Foods\cavity causers\soda.jpg"/>
          <p:cNvPicPr>
            <a:picLocks noChangeAspect="1"/>
          </p:cNvPicPr>
          <p:nvPr/>
        </p:nvPicPr>
        <p:blipFill>
          <a:blip r:embed="rId4" cstate="print"/>
          <a:srcRect/>
          <a:stretch>
            <a:fillRect/>
          </a:stretch>
        </p:blipFill>
        <p:spPr>
          <a:xfrm>
            <a:off x="3407237" y="1853552"/>
            <a:ext cx="743791" cy="1379390"/>
          </a:xfrm>
          <a:prstGeom prst="rect">
            <a:avLst/>
          </a:prstGeom>
          <a:noFill/>
          <a:ln>
            <a:noFill/>
          </a:ln>
        </p:spPr>
      </p:pic>
      <p:pic>
        <p:nvPicPr>
          <p:cNvPr id="9" name="Picture 2" descr="T:\Administrative\Photos\CFK\CFK Curriculum\Foods\cavity causers\fruit_snacks.jpg"/>
          <p:cNvPicPr>
            <a:picLocks noChangeAspect="1"/>
          </p:cNvPicPr>
          <p:nvPr/>
        </p:nvPicPr>
        <p:blipFill>
          <a:blip r:embed="rId5" cstate="print"/>
          <a:srcRect/>
          <a:stretch>
            <a:fillRect/>
          </a:stretch>
        </p:blipFill>
        <p:spPr>
          <a:xfrm>
            <a:off x="4241796" y="2202085"/>
            <a:ext cx="1102519" cy="1030857"/>
          </a:xfrm>
          <a:prstGeom prst="rect">
            <a:avLst/>
          </a:prstGeom>
          <a:noFill/>
          <a:ln>
            <a:noFill/>
          </a:ln>
        </p:spPr>
      </p:pic>
      <p:pic>
        <p:nvPicPr>
          <p:cNvPr id="10" name="Picture 2" descr="T:\Children\CFK\HV Module &amp; Redesign 2012\C. Curriculum Redesign\Feedback &amp; Edits\Pictures\crackers.jpg"/>
          <p:cNvPicPr>
            <a:picLocks noChangeAspect="1"/>
          </p:cNvPicPr>
          <p:nvPr/>
        </p:nvPicPr>
        <p:blipFill>
          <a:blip r:embed="rId6" cstate="print"/>
          <a:srcRect/>
          <a:stretch>
            <a:fillRect/>
          </a:stretch>
        </p:blipFill>
        <p:spPr>
          <a:xfrm>
            <a:off x="3779132" y="3303801"/>
            <a:ext cx="1180069" cy="933446"/>
          </a:xfrm>
          <a:prstGeom prst="rect">
            <a:avLst/>
          </a:prstGeom>
          <a:noFill/>
          <a:ln>
            <a:noFill/>
          </a:ln>
        </p:spPr>
      </p:pic>
      <p:pic>
        <p:nvPicPr>
          <p:cNvPr id="11" name="Picture 8"/>
          <p:cNvPicPr>
            <a:picLocks noChangeAspect="1"/>
          </p:cNvPicPr>
          <p:nvPr/>
        </p:nvPicPr>
        <p:blipFill>
          <a:blip r:embed="rId7" cstate="print"/>
          <a:stretch>
            <a:fillRect/>
          </a:stretch>
        </p:blipFill>
        <p:spPr>
          <a:xfrm rot="5400013">
            <a:off x="6481892" y="2477213"/>
            <a:ext cx="1707166" cy="1511457"/>
          </a:xfrm>
          <a:prstGeom prst="rect">
            <a:avLst/>
          </a:prstGeom>
          <a:noFill/>
          <a:ln>
            <a:noFill/>
          </a:ln>
          <a:effectLst>
            <a:outerShdw dir="16200000" algn="tl">
              <a:srgbClr val="000000">
                <a:alpha val="70000"/>
              </a:srgbClr>
            </a:outerShdw>
          </a:effectLst>
        </p:spPr>
      </p:pic>
    </p:spTree>
    <p:extLst>
      <p:ext uri="{BB962C8B-B14F-4D97-AF65-F5344CB8AC3E}">
        <p14:creationId xmlns:p14="http://schemas.microsoft.com/office/powerpoint/2010/main" val="900222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9968" y="222652"/>
            <a:ext cx="6972192" cy="1143000"/>
          </a:xfrm>
        </p:spPr>
        <p:txBody>
          <a:bodyPr rtlCol="0">
            <a:normAutofit/>
          </a:bodyPr>
          <a:lstStyle/>
          <a:p>
            <a:pPr algn="ctr" rtl="0">
              <a:lnSpc>
                <a:spcPct val="80000"/>
              </a:lnSpc>
            </a:pPr>
            <a:r>
              <a:rPr lang="es" sz="2800" dirty="0"/>
              <a:t> ¿Qué hacen los ataques de ácido </a:t>
            </a:r>
            <a:r>
              <a:rPr lang="es" sz="2800" dirty="0" smtClean="0"/>
              <a:t/>
            </a:r>
            <a:br>
              <a:rPr lang="es" sz="2800" dirty="0" smtClean="0"/>
            </a:br>
            <a:r>
              <a:rPr lang="es" sz="2800" dirty="0" smtClean="0"/>
              <a:t>a </a:t>
            </a:r>
            <a:r>
              <a:rPr lang="es" sz="2800" dirty="0"/>
              <a:t>nuestros dientes?</a:t>
            </a:r>
          </a:p>
        </p:txBody>
      </p:sp>
      <p:pic>
        <p:nvPicPr>
          <p:cNvPr id="6" name="Picture 5"/>
          <p:cNvPicPr>
            <a:picLocks noChangeAspect="1"/>
          </p:cNvPicPr>
          <p:nvPr/>
        </p:nvPicPr>
        <p:blipFill>
          <a:blip r:embed="rId3" cstate="print"/>
          <a:stretch>
            <a:fillRect/>
          </a:stretch>
        </p:blipFill>
        <p:spPr>
          <a:xfrm rot="5400013">
            <a:off x="2991670" y="2374945"/>
            <a:ext cx="2713958" cy="2402833"/>
          </a:xfrm>
          <a:prstGeom prst="rect">
            <a:avLst/>
          </a:prstGeom>
          <a:noFill/>
          <a:ln>
            <a:noFill/>
          </a:ln>
          <a:effectLst>
            <a:outerShdw dir="16200000" algn="tl">
              <a:srgbClr val="000000">
                <a:alpha val="70000"/>
              </a:srgbClr>
            </a:outerShdw>
          </a:effectLst>
        </p:spPr>
      </p:pic>
    </p:spTree>
    <p:extLst>
      <p:ext uri="{BB962C8B-B14F-4D97-AF65-F5344CB8AC3E}">
        <p14:creationId xmlns:p14="http://schemas.microsoft.com/office/powerpoint/2010/main" val="381187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repeatCount="indefinite"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388" y="239358"/>
            <a:ext cx="8496989" cy="1143000"/>
          </a:xfrm>
        </p:spPr>
        <p:txBody>
          <a:bodyPr rtlCol="0"/>
          <a:lstStyle/>
          <a:p>
            <a:pPr algn="ctr" rtl="0"/>
            <a:r>
              <a:rPr lang="es" dirty="0">
                <a:latin typeface="+mn-lt"/>
              </a:rPr>
              <a:t>Caries de la Primera Infancia</a:t>
            </a:r>
          </a:p>
        </p:txBody>
      </p:sp>
      <p:pic>
        <p:nvPicPr>
          <p:cNvPr id="8" name="Picture 10" descr="E:\My Photos\1-03 CFK Tech Trng\UW BBTD 1 PEDO133_jpg.jpg"/>
          <p:cNvPicPr>
            <a:picLocks noChangeAspect="1"/>
          </p:cNvPicPr>
          <p:nvPr/>
        </p:nvPicPr>
        <p:blipFill>
          <a:blip r:embed="rId3" cstate="print"/>
          <a:srcRect t="14754" b="11745"/>
          <a:stretch>
            <a:fillRect/>
          </a:stretch>
        </p:blipFill>
        <p:spPr>
          <a:xfrm>
            <a:off x="1905001" y="2120529"/>
            <a:ext cx="4899739" cy="2438403"/>
          </a:xfrm>
          <a:prstGeom prst="rect">
            <a:avLst/>
          </a:prstGeom>
          <a:noFill/>
          <a:ln>
            <a:noFill/>
          </a:ln>
        </p:spPr>
      </p:pic>
      <p:sp>
        <p:nvSpPr>
          <p:cNvPr id="9" name="Text Box 14"/>
          <p:cNvSpPr txBox="1"/>
          <p:nvPr/>
        </p:nvSpPr>
        <p:spPr>
          <a:xfrm>
            <a:off x="1371600" y="4813154"/>
            <a:ext cx="1377945" cy="366710"/>
          </a:xfrm>
          <a:prstGeom prst="rect">
            <a:avLst/>
          </a:prstGeom>
          <a:noFill/>
          <a:ln>
            <a:noFill/>
          </a:ln>
        </p:spPr>
        <p:txBody>
          <a:bodyPr vert="horz" wrap="none" lIns="91440" tIns="45720" rIns="91440" bIns="45720" rtlCol="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 sz="1800" b="0" i="0" u="none" strike="noStrike" kern="1200" cap="none" spc="0">
                <a:solidFill>
                  <a:srgbClr val="000000"/>
                </a:solidFill>
                <a:uFillTx/>
                <a:latin typeface="Arial"/>
              </a:rPr>
              <a:t>Manchas blancas</a:t>
            </a:r>
          </a:p>
        </p:txBody>
      </p:sp>
      <p:sp>
        <p:nvSpPr>
          <p:cNvPr id="11" name="Text Box 15"/>
          <p:cNvSpPr txBox="1"/>
          <p:nvPr/>
        </p:nvSpPr>
        <p:spPr>
          <a:xfrm>
            <a:off x="2251069" y="1617698"/>
            <a:ext cx="996952" cy="366710"/>
          </a:xfrm>
          <a:prstGeom prst="rect">
            <a:avLst/>
          </a:prstGeom>
          <a:noFill/>
          <a:ln>
            <a:noFill/>
          </a:ln>
        </p:spPr>
        <p:txBody>
          <a:bodyPr vert="horz" wrap="none" lIns="91440" tIns="45720" rIns="91440" bIns="45720" rtlCol="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 sz="1800" b="0" i="0" u="none" strike="noStrike" kern="1200" cap="none" spc="0" dirty="0">
                <a:solidFill>
                  <a:srgbClr val="000000"/>
                </a:solidFill>
                <a:uFillTx/>
                <a:latin typeface="Arial"/>
              </a:rPr>
              <a:t>Caries</a:t>
            </a:r>
          </a:p>
        </p:txBody>
      </p:sp>
      <p:sp>
        <p:nvSpPr>
          <p:cNvPr id="12" name="Line 10"/>
          <p:cNvSpPr/>
          <p:nvPr/>
        </p:nvSpPr>
        <p:spPr>
          <a:xfrm flipV="1">
            <a:off x="1835518" y="3718264"/>
            <a:ext cx="304796" cy="9905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miter/>
            <a:tailEnd type="arrow"/>
          </a:ln>
        </p:spPr>
        <p:txBody>
          <a:bodyPr vert="horz" wrap="none" lIns="91440" tIns="45720" rIns="91440" bIns="45720" rtlCol="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effectLst>
                <a:outerShdw dist="38096" dir="2700000">
                  <a:srgbClr val="000000"/>
                </a:outerShdw>
              </a:effectLst>
              <a:uFillTx/>
              <a:latin typeface="Arial"/>
            </a:endParaRPr>
          </a:p>
        </p:txBody>
      </p:sp>
      <p:sp>
        <p:nvSpPr>
          <p:cNvPr id="13" name="Line 13"/>
          <p:cNvSpPr/>
          <p:nvPr/>
        </p:nvSpPr>
        <p:spPr>
          <a:xfrm flipV="1">
            <a:off x="1826266" y="3642057"/>
            <a:ext cx="1676396" cy="10668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miter/>
            <a:tailEnd type="arrow"/>
          </a:ln>
        </p:spPr>
        <p:txBody>
          <a:bodyPr vert="horz" wrap="none" lIns="91440" tIns="45720" rIns="91440" bIns="45720" rtlCol="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effectLst>
                <a:outerShdw dist="38096" dir="2700000">
                  <a:srgbClr val="000000"/>
                </a:outerShdw>
              </a:effectLst>
              <a:uFillTx/>
              <a:latin typeface="Arial"/>
            </a:endParaRPr>
          </a:p>
        </p:txBody>
      </p:sp>
      <p:sp>
        <p:nvSpPr>
          <p:cNvPr id="14" name="Line 11"/>
          <p:cNvSpPr/>
          <p:nvPr/>
        </p:nvSpPr>
        <p:spPr>
          <a:xfrm rot="20820130" flipH="1">
            <a:off x="2473963" y="2153614"/>
            <a:ext cx="381003" cy="7619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miter/>
            <a:tailEnd type="arrow"/>
          </a:ln>
        </p:spPr>
        <p:txBody>
          <a:bodyPr vert="horz" wrap="none" lIns="91440" tIns="45720" rIns="91440" bIns="45720" rtlCol="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effectLst>
                <a:outerShdw dist="38096" dir="2700000">
                  <a:srgbClr val="000000"/>
                </a:outerShdw>
              </a:effectLst>
              <a:uFillTx/>
              <a:latin typeface="Arial"/>
            </a:endParaRPr>
          </a:p>
        </p:txBody>
      </p:sp>
      <p:sp>
        <p:nvSpPr>
          <p:cNvPr id="15" name="Line 12"/>
          <p:cNvSpPr/>
          <p:nvPr/>
        </p:nvSpPr>
        <p:spPr>
          <a:xfrm>
            <a:off x="2767010" y="2120529"/>
            <a:ext cx="372430" cy="64038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miter/>
            <a:tailEnd type="arrow"/>
          </a:ln>
        </p:spPr>
        <p:txBody>
          <a:bodyPr vert="horz" wrap="none" lIns="91440" tIns="45720" rIns="91440" bIns="45720" rtlCol="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effectLst>
                <a:outerShdw dist="38096" dir="2700000">
                  <a:srgbClr val="000000"/>
                </a:outerShdw>
              </a:effectLst>
              <a:uFillTx/>
              <a:latin typeface="Arial"/>
            </a:endParaRPr>
          </a:p>
        </p:txBody>
      </p:sp>
    </p:spTree>
    <p:extLst>
      <p:ext uri="{BB962C8B-B14F-4D97-AF65-F5344CB8AC3E}">
        <p14:creationId xmlns:p14="http://schemas.microsoft.com/office/powerpoint/2010/main" val="3978243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20" y="239358"/>
            <a:ext cx="8256357" cy="1143000"/>
          </a:xfrm>
        </p:spPr>
        <p:txBody>
          <a:bodyPr rtlCol="0"/>
          <a:lstStyle/>
          <a:p>
            <a:pPr algn="ctr" rtl="0"/>
            <a:r>
              <a:rPr lang="es" dirty="0"/>
              <a:t>Abscesos por caries no tratadas</a:t>
            </a:r>
            <a:endParaRPr lang="en-US" dirty="0"/>
          </a:p>
        </p:txBody>
      </p:sp>
      <p:pic>
        <p:nvPicPr>
          <p:cNvPr id="6" name="Content Placeholder 4" descr="E:\My Photos\1-03 CFK Tech Trng\CROPPED BWILLIAMS CELLULITIS 2.JPG"/>
          <p:cNvPicPr>
            <a:picLocks noChangeAspect="1"/>
          </p:cNvPicPr>
          <p:nvPr/>
        </p:nvPicPr>
        <p:blipFill>
          <a:blip r:embed="rId3" cstate="print"/>
          <a:srcRect/>
          <a:stretch>
            <a:fillRect/>
          </a:stretch>
        </p:blipFill>
        <p:spPr>
          <a:xfrm>
            <a:off x="3029127" y="1752600"/>
            <a:ext cx="3156167" cy="3810000"/>
          </a:xfrm>
          <a:prstGeom prst="rect">
            <a:avLst/>
          </a:prstGeom>
          <a:noFill/>
          <a:ln>
            <a:noFill/>
          </a:ln>
        </p:spPr>
      </p:pic>
    </p:spTree>
    <p:extLst>
      <p:ext uri="{BB962C8B-B14F-4D97-AF65-F5344CB8AC3E}">
        <p14:creationId xmlns:p14="http://schemas.microsoft.com/office/powerpoint/2010/main" val="3662688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036" y="564478"/>
            <a:ext cx="8006341" cy="898562"/>
          </a:xfrm>
        </p:spPr>
        <p:txBody>
          <a:bodyPr rtlCol="0">
            <a:normAutofit fontScale="90000"/>
          </a:bodyPr>
          <a:lstStyle/>
          <a:p>
            <a:pPr lvl="0" algn="ctr" rtl="0"/>
            <a:r>
              <a:rPr lang="es" sz="4000" dirty="0">
                <a:latin typeface="+mn-lt"/>
              </a:rPr>
              <a:t>CFK para bebés y niños pequeños</a:t>
            </a:r>
            <a:r>
              <a:rPr lang="en-US" b="0" dirty="0">
                <a:latin typeface="+mn-lt"/>
              </a:rPr>
              <a:t/>
            </a:r>
            <a:br>
              <a:rPr lang="en-US" b="0" dirty="0">
                <a:latin typeface="+mn-lt"/>
              </a:rPr>
            </a:br>
            <a:endParaRPr lang="en-US" dirty="0">
              <a:latin typeface="+mn-lt"/>
            </a:endParaRPr>
          </a:p>
        </p:txBody>
      </p:sp>
      <p:pic>
        <p:nvPicPr>
          <p:cNvPr id="4" name="Picture 5" descr="T:\Administrative\Photos\Stock Photos\bigstock-Close-up-portrait-of-cute-litt-16229642[1].JPG"/>
          <p:cNvPicPr>
            <a:picLocks noChangeAspect="1"/>
          </p:cNvPicPr>
          <p:nvPr/>
        </p:nvPicPr>
        <p:blipFill>
          <a:blip r:embed="rId3" cstate="print"/>
          <a:srcRect/>
          <a:stretch>
            <a:fillRect/>
          </a:stretch>
        </p:blipFill>
        <p:spPr>
          <a:xfrm>
            <a:off x="1020036" y="2296160"/>
            <a:ext cx="3973947" cy="2971624"/>
          </a:xfrm>
          <a:prstGeom prst="rect">
            <a:avLst/>
          </a:prstGeom>
          <a:noFill/>
          <a:ln>
            <a:noFill/>
          </a:ln>
        </p:spPr>
      </p:pic>
      <p:pic>
        <p:nvPicPr>
          <p:cNvPr id="5" name="Picture 6"/>
          <p:cNvPicPr>
            <a:picLocks noChangeAspect="1"/>
          </p:cNvPicPr>
          <p:nvPr/>
        </p:nvPicPr>
        <p:blipFill>
          <a:blip r:embed="rId4" cstate="print"/>
          <a:srcRect/>
          <a:stretch>
            <a:fillRect/>
          </a:stretch>
        </p:blipFill>
        <p:spPr>
          <a:xfrm>
            <a:off x="5917074" y="1968572"/>
            <a:ext cx="2422057" cy="3626800"/>
          </a:xfrm>
          <a:prstGeom prst="rect">
            <a:avLst/>
          </a:prstGeom>
          <a:noFill/>
          <a:ln>
            <a:noFill/>
          </a:ln>
        </p:spPr>
      </p:pic>
    </p:spTree>
    <p:extLst>
      <p:ext uri="{BB962C8B-B14F-4D97-AF65-F5344CB8AC3E}">
        <p14:creationId xmlns:p14="http://schemas.microsoft.com/office/powerpoint/2010/main" val="1665160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9429" y="1742766"/>
            <a:ext cx="7295676" cy="1424097"/>
          </a:xfrm>
        </p:spPr>
        <p:txBody>
          <a:bodyPr rtlCol="0">
            <a:noAutofit/>
          </a:bodyPr>
          <a:lstStyle/>
          <a:p>
            <a:pPr rtl="0"/>
            <a:r>
              <a:rPr lang="es" dirty="0"/>
              <a:t>Elementos Básicos de la Salud Bucal:</a:t>
            </a:r>
          </a:p>
          <a:p>
            <a:pPr rtl="0"/>
            <a:r>
              <a:rPr lang="es" b="1" i="0" dirty="0"/>
              <a:t>Agua para la </a:t>
            </a:r>
            <a:r>
              <a:rPr lang="es" b="1" i="0" dirty="0" smtClean="0"/>
              <a:t>Sed</a:t>
            </a:r>
            <a:endParaRPr lang="es" b="1" i="0" dirty="0"/>
          </a:p>
        </p:txBody>
      </p:sp>
      <p:sp>
        <p:nvSpPr>
          <p:cNvPr id="3" name="Rectangle 2"/>
          <p:cNvSpPr/>
          <p:nvPr/>
        </p:nvSpPr>
        <p:spPr>
          <a:xfrm>
            <a:off x="934720" y="1776303"/>
            <a:ext cx="467360" cy="769441"/>
          </a:xfrm>
          <a:prstGeom prst="rect">
            <a:avLst/>
          </a:prstGeom>
        </p:spPr>
        <p:txBody>
          <a:bodyPr wrap="square" rtlCol="0">
            <a:spAutoFit/>
          </a:bodyPr>
          <a:lstStyle/>
          <a:p>
            <a:pPr lvl="0" defTabSz="914400" rtl="0">
              <a:defRPr sz="1800" b="0" i="0" u="none" strike="noStrike" kern="0" cap="none" spc="0" baseline="0">
                <a:solidFill>
                  <a:srgbClr val="000000"/>
                </a:solidFill>
                <a:uFillTx/>
              </a:defRPr>
            </a:pPr>
            <a:r>
              <a:rPr lang="es" sz="4400" b="1">
                <a:solidFill>
                  <a:srgbClr val="FFFFFF"/>
                </a:solidFill>
              </a:rPr>
              <a:t>2</a:t>
            </a:r>
            <a:endParaRPr lang="en-US" sz="4400" b="1" dirty="0">
              <a:solidFill>
                <a:srgbClr val="FFFFFF"/>
              </a:solidFill>
            </a:endParaRPr>
          </a:p>
        </p:txBody>
      </p:sp>
    </p:spTree>
    <p:extLst>
      <p:ext uri="{BB962C8B-B14F-4D97-AF65-F5344CB8AC3E}">
        <p14:creationId xmlns:p14="http://schemas.microsoft.com/office/powerpoint/2010/main" val="985424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810" y="239358"/>
            <a:ext cx="7955567" cy="1143000"/>
          </a:xfrm>
        </p:spPr>
        <p:txBody>
          <a:bodyPr rtlCol="0"/>
          <a:lstStyle/>
          <a:p>
            <a:pPr algn="ctr" rtl="0"/>
            <a:r>
              <a:rPr lang="es" dirty="0"/>
              <a:t>Folleto de Práctica para los Padres</a:t>
            </a:r>
            <a:endParaRPr lang="en-US" dirty="0"/>
          </a:p>
        </p:txBody>
      </p:sp>
      <p:pic>
        <p:nvPicPr>
          <p:cNvPr id="5" name="Picture 1"/>
          <p:cNvPicPr>
            <a:picLocks noChangeAspect="1"/>
          </p:cNvPicPr>
          <p:nvPr/>
        </p:nvPicPr>
        <p:blipFill>
          <a:blip r:embed="rId3" cstate="print"/>
          <a:srcRect/>
          <a:stretch>
            <a:fillRect/>
          </a:stretch>
        </p:blipFill>
        <p:spPr>
          <a:xfrm>
            <a:off x="5638803" y="3976689"/>
            <a:ext cx="2667240" cy="1776414"/>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303" y="1550533"/>
            <a:ext cx="3752847" cy="48572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4160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 y="239358"/>
            <a:ext cx="8863818" cy="1143000"/>
          </a:xfrm>
        </p:spPr>
        <p:txBody>
          <a:bodyPr rtlCol="0"/>
          <a:lstStyle/>
          <a:p>
            <a:pPr algn="ctr" rtl="0"/>
            <a:r>
              <a:rPr lang="es"/>
              <a:t>CFK a lo largo del día </a:t>
            </a:r>
            <a:endParaRPr lang="en-US" dirty="0"/>
          </a:p>
        </p:txBody>
      </p:sp>
      <p:pic>
        <p:nvPicPr>
          <p:cNvPr id="4" name="Picture 2"/>
          <p:cNvPicPr>
            <a:picLocks noChangeAspect="1"/>
          </p:cNvPicPr>
          <p:nvPr/>
        </p:nvPicPr>
        <p:blipFill rotWithShape="1">
          <a:blip r:embed="rId3">
            <a:extLst>
              <a:ext uri="{28A0092B-C50C-407E-A947-70E740481C1C}">
                <a14:useLocalDpi xmlns:a14="http://schemas.microsoft.com/office/drawing/2010/main" val="0"/>
              </a:ext>
            </a:extLst>
          </a:blip>
          <a:srcRect t="4071"/>
          <a:stretch/>
        </p:blipFill>
        <p:spPr>
          <a:xfrm>
            <a:off x="2714237" y="1457324"/>
            <a:ext cx="3858013" cy="4806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9902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85205" y="1742766"/>
            <a:ext cx="7921318" cy="1424097"/>
          </a:xfrm>
        </p:spPr>
        <p:txBody>
          <a:bodyPr rtlCol="0">
            <a:normAutofit/>
          </a:bodyPr>
          <a:lstStyle/>
          <a:p>
            <a:pPr rtl="0"/>
            <a:r>
              <a:rPr lang="es" dirty="0"/>
              <a:t>Elementos Básicos de la Salud Bucal:</a:t>
            </a:r>
          </a:p>
          <a:p>
            <a:pPr rtl="0"/>
            <a:r>
              <a:rPr lang="es" b="1" i="0" dirty="0"/>
              <a:t>Alimentos Saludables para los Dientes  </a:t>
            </a:r>
          </a:p>
          <a:p>
            <a:pPr rtl="0"/>
            <a:endParaRPr lang="en-US" dirty="0"/>
          </a:p>
        </p:txBody>
      </p:sp>
      <p:sp>
        <p:nvSpPr>
          <p:cNvPr id="3" name="Rectangle 2"/>
          <p:cNvSpPr/>
          <p:nvPr/>
        </p:nvSpPr>
        <p:spPr>
          <a:xfrm>
            <a:off x="934720" y="1776303"/>
            <a:ext cx="467360" cy="769441"/>
          </a:xfrm>
          <a:prstGeom prst="rect">
            <a:avLst/>
          </a:prstGeom>
        </p:spPr>
        <p:txBody>
          <a:bodyPr wrap="square" rtlCol="0">
            <a:spAutoFit/>
          </a:bodyPr>
          <a:lstStyle/>
          <a:p>
            <a:pPr lvl="0" defTabSz="914400" rtl="0">
              <a:defRPr sz="1800" b="0" i="0" u="none" strike="noStrike" kern="0" cap="none" spc="0" baseline="0">
                <a:solidFill>
                  <a:srgbClr val="000000"/>
                </a:solidFill>
                <a:uFillTx/>
              </a:defRPr>
            </a:pPr>
            <a:r>
              <a:rPr lang="es" sz="4400" b="1">
                <a:solidFill>
                  <a:srgbClr val="FFFFFF"/>
                </a:solidFill>
              </a:rPr>
              <a:t>3</a:t>
            </a:r>
            <a:endParaRPr lang="en-US" sz="4400" b="1" dirty="0">
              <a:solidFill>
                <a:srgbClr val="FFFFFF"/>
              </a:solidFill>
            </a:endParaRPr>
          </a:p>
        </p:txBody>
      </p:sp>
    </p:spTree>
    <p:extLst>
      <p:ext uri="{BB962C8B-B14F-4D97-AF65-F5344CB8AC3E}">
        <p14:creationId xmlns:p14="http://schemas.microsoft.com/office/powerpoint/2010/main" val="1678705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760" y="239358"/>
            <a:ext cx="8914618" cy="1143000"/>
          </a:xfrm>
        </p:spPr>
        <p:txBody>
          <a:bodyPr rtlCol="0"/>
          <a:lstStyle/>
          <a:p>
            <a:pPr algn="ctr" rtl="0"/>
            <a:r>
              <a:rPr lang="es"/>
              <a:t>Las metas para hoy </a:t>
            </a:r>
            <a:endParaRPr lang="en-US" dirty="0"/>
          </a:p>
        </p:txBody>
      </p:sp>
      <p:sp>
        <p:nvSpPr>
          <p:cNvPr id="5" name="Text Placeholder 4"/>
          <p:cNvSpPr>
            <a:spLocks noGrp="1"/>
          </p:cNvSpPr>
          <p:nvPr>
            <p:ph type="body" sz="quarter" idx="10"/>
          </p:nvPr>
        </p:nvSpPr>
        <p:spPr>
          <a:xfrm>
            <a:off x="430213" y="1820333"/>
            <a:ext cx="7919130" cy="4416778"/>
          </a:xfrm>
        </p:spPr>
        <p:txBody>
          <a:bodyPr rtlCol="0"/>
          <a:lstStyle/>
          <a:p>
            <a:pPr marL="514350" lvl="0" indent="-514350" rtl="0">
              <a:buSzPct val="100000"/>
              <a:buFont typeface="+mj-lt"/>
              <a:buAutoNum type="arabicPeriod"/>
            </a:pPr>
            <a:r>
              <a:rPr lang="es" dirty="0"/>
              <a:t>Conocer las causas de las caries y cómo trabajar con los niños y las familias para prevenirlas.</a:t>
            </a:r>
          </a:p>
          <a:p>
            <a:pPr marL="514350" lvl="0" indent="-514350" rtl="0">
              <a:buSzPct val="100000"/>
              <a:buFont typeface="+mj-lt"/>
              <a:buAutoNum type="arabicPeriod"/>
            </a:pPr>
            <a:r>
              <a:rPr lang="es" dirty="0"/>
              <a:t>Comprender y planificar para incorporar con facilidad el programa Niños sin Caries (CFK) en su trabajo con niños y en sus conversaciones con las familias</a:t>
            </a:r>
          </a:p>
          <a:p>
            <a:pPr marL="514350" lvl="0" indent="-514350" rtl="0">
              <a:buSzPct val="100000"/>
              <a:buFont typeface="+mj-lt"/>
              <a:buAutoNum type="arabicPeriod"/>
            </a:pPr>
            <a:r>
              <a:rPr lang="es" dirty="0"/>
              <a:t>Divertirse</a:t>
            </a:r>
          </a:p>
          <a:p>
            <a:pPr marL="514350" indent="-514350" rtl="0">
              <a:buFont typeface="+mj-lt"/>
              <a:buAutoNum type="arabicPeriod"/>
            </a:pPr>
            <a:endParaRPr lang="en-US" dirty="0"/>
          </a:p>
        </p:txBody>
      </p:sp>
    </p:spTree>
    <p:extLst>
      <p:ext uri="{BB962C8B-B14F-4D97-AF65-F5344CB8AC3E}">
        <p14:creationId xmlns:p14="http://schemas.microsoft.com/office/powerpoint/2010/main" val="1067603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560" y="210620"/>
            <a:ext cx="8768080" cy="1143000"/>
          </a:xfrm>
        </p:spPr>
        <p:txBody>
          <a:bodyPr rtlCol="0">
            <a:normAutofit/>
          </a:bodyPr>
          <a:lstStyle/>
          <a:p>
            <a:pPr algn="ctr" rtl="0">
              <a:lnSpc>
                <a:spcPct val="80000"/>
              </a:lnSpc>
            </a:pPr>
            <a:r>
              <a:rPr lang="es" sz="2800" dirty="0"/>
              <a:t>        Actividad para los Padres: Etiqueta de </a:t>
            </a:r>
            <a:r>
              <a:rPr lang="es" sz="2800" dirty="0" smtClean="0"/>
              <a:t/>
            </a:r>
            <a:br>
              <a:rPr lang="es" sz="2800" dirty="0" smtClean="0"/>
            </a:br>
            <a:r>
              <a:rPr lang="es" sz="2800" dirty="0" smtClean="0"/>
              <a:t>información </a:t>
            </a:r>
            <a:r>
              <a:rPr lang="es" sz="2800" dirty="0"/>
              <a:t>nutricional</a:t>
            </a:r>
          </a:p>
        </p:txBody>
      </p:sp>
      <p:pic>
        <p:nvPicPr>
          <p:cNvPr id="6" name="Content Placeholder 2"/>
          <p:cNvPicPr>
            <a:picLocks noChangeAspect="1"/>
          </p:cNvPicPr>
          <p:nvPr/>
        </p:nvPicPr>
        <p:blipFill>
          <a:blip r:embed="rId3" cstate="print"/>
          <a:stretch>
            <a:fillRect/>
          </a:stretch>
        </p:blipFill>
        <p:spPr>
          <a:xfrm>
            <a:off x="465221" y="1371600"/>
            <a:ext cx="3854452" cy="4800792"/>
          </a:xfrm>
          <a:prstGeom prst="rect">
            <a:avLst/>
          </a:prstGeom>
        </p:spPr>
      </p:pic>
      <p:sp>
        <p:nvSpPr>
          <p:cNvPr id="7" name="Rectangle 4"/>
          <p:cNvSpPr txBox="1"/>
          <p:nvPr/>
        </p:nvSpPr>
        <p:spPr>
          <a:xfrm>
            <a:off x="4486170" y="1450670"/>
            <a:ext cx="4513446" cy="4642652"/>
          </a:xfrm>
          <a:prstGeom prst="rect">
            <a:avLst/>
          </a:prstGeom>
          <a:noFill/>
          <a:ln>
            <a:noFill/>
          </a:ln>
        </p:spPr>
        <p:txBody>
          <a:bodyPr vert="horz" wrap="square" lIns="91440" tIns="45720" rIns="91440" bIns="45720" rtlCol="0" anchor="t" anchorCtr="0" compatLnSpc="1"/>
          <a:lstStyle/>
          <a:p>
            <a:pPr marL="342900" marR="0" lvl="0" indent="-342900" algn="l" defTabSz="914400" rtl="0" fontAlgn="auto" hangingPunct="1">
              <a:lnSpc>
                <a:spcPct val="90000"/>
              </a:lnSpc>
              <a:spcBef>
                <a:spcPts val="40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a:p>
            <a:pPr marL="342900" marR="0" lvl="0" indent="-342900" algn="l"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es" sz="2400" i="0" u="none" strike="noStrike" kern="1200" cap="none" spc="0" dirty="0">
                <a:solidFill>
                  <a:srgbClr val="000000"/>
                </a:solidFill>
                <a:uFillTx/>
              </a:rPr>
              <a:t>4 gramos = 1 cucharadita</a:t>
            </a:r>
          </a:p>
          <a:p>
            <a:pPr marL="342900" marR="0" lvl="0" indent="-342900" algn="l"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endParaRPr lang="en-US" sz="2400" i="0" u="sng" strike="noStrike" kern="1200" cap="none" spc="0" baseline="0" dirty="0" smtClean="0">
              <a:solidFill>
                <a:srgbClr val="000000"/>
              </a:solidFill>
              <a:uFillTx/>
            </a:endParaRPr>
          </a:p>
          <a:p>
            <a:pPr marL="342900" marR="0" lvl="0" indent="-342900" algn="l"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es" sz="2400" i="0" u="sng" strike="noStrike" kern="1200" cap="none" spc="0" dirty="0">
                <a:solidFill>
                  <a:srgbClr val="000000"/>
                </a:solidFill>
                <a:uFillTx/>
              </a:rPr>
              <a:t>Para calcular:</a:t>
            </a:r>
          </a:p>
          <a:p>
            <a:pPr marL="342900" marR="0" lvl="0" indent="-342900" defTabSz="914400" rtl="0" fontAlgn="auto" hangingPunct="1">
              <a:lnSpc>
                <a:spcPct val="90000"/>
              </a:lnSpc>
              <a:spcBef>
                <a:spcPts val="600"/>
              </a:spcBef>
              <a:spcAft>
                <a:spcPts val="0"/>
              </a:spcAft>
              <a:buSzPct val="100000"/>
              <a:buChar char="•"/>
              <a:tabLst/>
              <a:defRPr sz="1800" b="0" i="0" u="none" strike="noStrike" kern="0" cap="none" spc="0" baseline="0">
                <a:solidFill>
                  <a:srgbClr val="000000"/>
                </a:solidFill>
                <a:uFillTx/>
              </a:defRPr>
            </a:pPr>
            <a:r>
              <a:rPr lang="es" sz="2400" i="0" u="none" strike="noStrike" kern="1200" cap="none" spc="0" dirty="0">
                <a:solidFill>
                  <a:srgbClr val="000000"/>
                </a:solidFill>
                <a:uFillTx/>
              </a:rPr>
              <a:t>Encuentren el número de gramos de azúcar </a:t>
            </a:r>
            <a:r>
              <a:rPr lang="es" sz="2400" i="0" u="none" strike="noStrike" kern="1200" cap="none" spc="0" dirty="0" smtClean="0">
                <a:solidFill>
                  <a:srgbClr val="000000"/>
                </a:solidFill>
                <a:uFillTx/>
              </a:rPr>
              <a:t>en </a:t>
            </a:r>
            <a:r>
              <a:rPr lang="es" sz="2400" i="0" u="none" strike="noStrike" kern="1200" cap="none" spc="0" dirty="0">
                <a:solidFill>
                  <a:srgbClr val="000000"/>
                </a:solidFill>
                <a:uFillTx/>
              </a:rPr>
              <a:t>la etiqueta</a:t>
            </a:r>
          </a:p>
          <a:p>
            <a:pPr marL="342900" marR="0" lvl="0" indent="-342900" algn="l" defTabSz="914400" rtl="0" fontAlgn="auto" hangingPunct="1">
              <a:lnSpc>
                <a:spcPct val="90000"/>
              </a:lnSpc>
              <a:spcBef>
                <a:spcPts val="600"/>
              </a:spcBef>
              <a:spcAft>
                <a:spcPts val="0"/>
              </a:spcAft>
              <a:buSzPct val="100000"/>
              <a:buChar char="•"/>
              <a:tabLst/>
              <a:defRPr sz="1800" b="0" i="0" u="none" strike="noStrike" kern="0" cap="none" spc="0" baseline="0">
                <a:solidFill>
                  <a:srgbClr val="000000"/>
                </a:solidFill>
                <a:uFillTx/>
              </a:defRPr>
            </a:pPr>
            <a:r>
              <a:rPr lang="es" sz="2400" i="0" u="none" strike="noStrike" kern="1200" cap="none" spc="0" dirty="0">
                <a:solidFill>
                  <a:srgbClr val="000000"/>
                </a:solidFill>
                <a:uFillTx/>
              </a:rPr>
              <a:t>Divida entre 4</a:t>
            </a:r>
          </a:p>
          <a:p>
            <a:pPr marL="342900" marR="0" lvl="0" indent="-342900" algn="l" defTabSz="914400" rtl="0" fontAlgn="auto" hangingPunct="1">
              <a:lnSpc>
                <a:spcPct val="90000"/>
              </a:lnSpc>
              <a:spcBef>
                <a:spcPts val="600"/>
              </a:spcBef>
              <a:spcAft>
                <a:spcPts val="0"/>
              </a:spcAft>
              <a:buSzPct val="100000"/>
              <a:buChar char="•"/>
              <a:tabLst/>
              <a:defRPr sz="1800" b="0" i="0" u="none" strike="noStrike" kern="0" cap="none" spc="0" baseline="0">
                <a:solidFill>
                  <a:srgbClr val="000000"/>
                </a:solidFill>
                <a:uFillTx/>
              </a:defRPr>
            </a:pPr>
            <a:r>
              <a:rPr lang="es" sz="2400" i="0" u="none" strike="noStrike" kern="1200" cap="none" spc="0" dirty="0">
                <a:solidFill>
                  <a:srgbClr val="000000"/>
                </a:solidFill>
                <a:uFillTx/>
              </a:rPr>
              <a:t>= n.° de cucharaditas de azúcar </a:t>
            </a:r>
          </a:p>
          <a:p>
            <a:pPr marL="342900" marR="0" lvl="0" indent="-342900" algn="l"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es" sz="2400" i="0" u="none" strike="noStrike" kern="1200" cap="none" spc="0" dirty="0">
                <a:solidFill>
                  <a:srgbClr val="000000"/>
                </a:solidFill>
                <a:uFillTx/>
              </a:rPr>
              <a:t>	por porción</a:t>
            </a:r>
          </a:p>
        </p:txBody>
      </p:sp>
    </p:spTree>
    <p:extLst>
      <p:ext uri="{BB962C8B-B14F-4D97-AF65-F5344CB8AC3E}">
        <p14:creationId xmlns:p14="http://schemas.microsoft.com/office/powerpoint/2010/main" val="281156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9342" y="222652"/>
            <a:ext cx="8706135" cy="1143000"/>
          </a:xfrm>
        </p:spPr>
        <p:txBody>
          <a:bodyPr rtlCol="0">
            <a:normAutofit/>
          </a:bodyPr>
          <a:lstStyle/>
          <a:p>
            <a:pPr algn="ctr" rtl="0">
              <a:lnSpc>
                <a:spcPct val="80000"/>
              </a:lnSpc>
            </a:pPr>
            <a:r>
              <a:rPr lang="es" sz="2800" dirty="0"/>
              <a:t>    Saludable para los dientes vs. </a:t>
            </a:r>
            <a:r>
              <a:rPr lang="es" sz="2800" dirty="0" smtClean="0"/>
              <a:t>poco </a:t>
            </a:r>
            <a:r>
              <a:rPr lang="es" sz="2800" dirty="0"/>
              <a:t>saludable </a:t>
            </a:r>
            <a:r>
              <a:rPr lang="es" sz="2800" dirty="0" smtClean="0"/>
              <a:t/>
            </a:r>
            <a:br>
              <a:rPr lang="es" sz="2800" dirty="0" smtClean="0"/>
            </a:br>
            <a:r>
              <a:rPr lang="es" sz="2800" dirty="0" smtClean="0"/>
              <a:t>para </a:t>
            </a:r>
            <a:r>
              <a:rPr lang="es" sz="2800" dirty="0"/>
              <a:t>los dientes</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779" y="1362766"/>
            <a:ext cx="3706263" cy="49081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7051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73173" y="1742766"/>
            <a:ext cx="8643213" cy="1424097"/>
          </a:xfrm>
        </p:spPr>
        <p:txBody>
          <a:bodyPr rtlCol="0">
            <a:normAutofit/>
          </a:bodyPr>
          <a:lstStyle/>
          <a:p>
            <a:pPr rtl="0"/>
            <a:r>
              <a:rPr lang="es" dirty="0"/>
              <a:t>Elementos Básicos de la Salud Bucal:</a:t>
            </a:r>
          </a:p>
          <a:p>
            <a:pPr rtl="0"/>
            <a:r>
              <a:rPr lang="es" b="1" i="0" dirty="0"/>
              <a:t>Cepillarse, usar hilo dental, enjuagarse</a:t>
            </a:r>
          </a:p>
          <a:p>
            <a:pPr rtl="0"/>
            <a:endParaRPr lang="en-US" dirty="0"/>
          </a:p>
        </p:txBody>
      </p:sp>
      <p:sp>
        <p:nvSpPr>
          <p:cNvPr id="3" name="Rectangle 2"/>
          <p:cNvSpPr/>
          <p:nvPr/>
        </p:nvSpPr>
        <p:spPr>
          <a:xfrm>
            <a:off x="934720" y="1776303"/>
            <a:ext cx="467360" cy="769441"/>
          </a:xfrm>
          <a:prstGeom prst="rect">
            <a:avLst/>
          </a:prstGeom>
        </p:spPr>
        <p:txBody>
          <a:bodyPr wrap="square" rtlCol="0">
            <a:spAutoFit/>
          </a:bodyPr>
          <a:lstStyle/>
          <a:p>
            <a:pPr lvl="0" defTabSz="914400" rtl="0">
              <a:defRPr sz="1800" b="0" i="0" u="none" strike="noStrike" kern="0" cap="none" spc="0" baseline="0">
                <a:solidFill>
                  <a:srgbClr val="000000"/>
                </a:solidFill>
                <a:uFillTx/>
              </a:defRPr>
            </a:pPr>
            <a:r>
              <a:rPr lang="es" sz="4400" b="1">
                <a:solidFill>
                  <a:srgbClr val="FFFFFF"/>
                </a:solidFill>
              </a:rPr>
              <a:t>4</a:t>
            </a:r>
            <a:endParaRPr lang="en-US" sz="4400" b="1" dirty="0">
              <a:solidFill>
                <a:srgbClr val="FFFFFF"/>
              </a:solidFill>
            </a:endParaRPr>
          </a:p>
        </p:txBody>
      </p:sp>
    </p:spTree>
    <p:extLst>
      <p:ext uri="{BB962C8B-B14F-4D97-AF65-F5344CB8AC3E}">
        <p14:creationId xmlns:p14="http://schemas.microsoft.com/office/powerpoint/2010/main" val="3059978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4938" y="198588"/>
            <a:ext cx="8928315" cy="1143000"/>
          </a:xfrm>
        </p:spPr>
        <p:txBody>
          <a:bodyPr rtlCol="0">
            <a:normAutofit/>
          </a:bodyPr>
          <a:lstStyle/>
          <a:p>
            <a:pPr rtl="0"/>
            <a:r>
              <a:rPr lang="es" dirty="0"/>
              <a:t>Procedimiento para cepillar los dientes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64100" y="1523359"/>
            <a:ext cx="3469835" cy="4382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p:nvPr/>
        </p:nvPicPr>
        <p:blipFill>
          <a:blip r:embed="rId4" cstate="print"/>
          <a:srcRect/>
          <a:stretch>
            <a:fillRect/>
          </a:stretch>
        </p:blipFill>
        <p:spPr bwMode="auto">
          <a:xfrm>
            <a:off x="6166882" y="2519915"/>
            <a:ext cx="2174507" cy="2698603"/>
          </a:xfrm>
          <a:prstGeom prst="rect">
            <a:avLst/>
          </a:prstGeom>
          <a:noFill/>
          <a:ln w="9525">
            <a:noFill/>
            <a:miter lim="800000"/>
            <a:headEnd/>
            <a:tailEnd/>
          </a:ln>
        </p:spPr>
      </p:pic>
    </p:spTree>
    <p:extLst>
      <p:ext uri="{BB962C8B-B14F-4D97-AF65-F5344CB8AC3E}">
        <p14:creationId xmlns:p14="http://schemas.microsoft.com/office/powerpoint/2010/main" val="1711467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lstStyle/>
          <a:p>
            <a:pPr algn="ctr" rtl="0"/>
            <a:r>
              <a:rPr lang="es" dirty="0"/>
              <a:t>¿Cómo Cepillarse?</a:t>
            </a:r>
          </a:p>
        </p:txBody>
      </p:sp>
      <p:pic>
        <p:nvPicPr>
          <p:cNvPr id="6" name="Picture 2" descr="\\sun\foundation\Administrative\Photos\CFK\CFK 2014\CFK photo shoot\compressed\20140318_Delta-Dental-Service-Foundation_CFK-Website-Activities_019.jpg"/>
          <p:cNvPicPr>
            <a:picLocks noChangeAspect="1"/>
          </p:cNvPicPr>
          <p:nvPr/>
        </p:nvPicPr>
        <p:blipFill>
          <a:blip r:embed="rId3" cstate="print"/>
          <a:srcRect/>
          <a:stretch>
            <a:fillRect/>
          </a:stretch>
        </p:blipFill>
        <p:spPr>
          <a:xfrm>
            <a:off x="5034276" y="2172229"/>
            <a:ext cx="3451860" cy="2301243"/>
          </a:xfrm>
          <a:prstGeom prst="rect">
            <a:avLst/>
          </a:prstGeom>
          <a:noFill/>
          <a:ln>
            <a:noFill/>
          </a:ln>
        </p:spPr>
      </p:pic>
      <p:sp>
        <p:nvSpPr>
          <p:cNvPr id="8" name="Rectangle 2"/>
          <p:cNvSpPr/>
          <p:nvPr/>
        </p:nvSpPr>
        <p:spPr>
          <a:xfrm>
            <a:off x="4640892" y="4632960"/>
            <a:ext cx="4238628" cy="369332"/>
          </a:xfrm>
          <a:prstGeom prst="rect">
            <a:avLst/>
          </a:prstGeom>
          <a:noFill/>
          <a:ln>
            <a:noFill/>
            <a:prstDash val="solid"/>
          </a:ln>
        </p:spPr>
        <p:txBody>
          <a:bodyPr vert="horz" wrap="square" lIns="91440" tIns="45720" rIns="91440" bIns="45720" rtlCol="0" anchor="t" anchorCtr="1" compatLnSpc="1">
            <a:spAutoFit/>
          </a:bodyPr>
          <a:lstStyle/>
          <a:p>
            <a:pPr marL="2560320" lvl="0" indent="-2632072" algn="ctr" defTabSz="914400" rtl="0">
              <a:defRPr sz="1800" b="0" i="0" u="none" strike="noStrike" kern="0" cap="none" spc="0" baseline="0">
                <a:solidFill>
                  <a:srgbClr val="000000"/>
                </a:solidFill>
                <a:uFillTx/>
              </a:defRPr>
            </a:pPr>
            <a:endParaRPr lang="en-US" sz="1800" b="0" i="0" u="none" strike="noStrike" kern="1200" cap="none" spc="0" baseline="0" dirty="0">
              <a:solidFill>
                <a:srgbClr val="FF0000"/>
              </a:solidFill>
              <a:uFillTx/>
            </a:endParaRPr>
          </a:p>
        </p:txBody>
      </p:sp>
      <p:sp>
        <p:nvSpPr>
          <p:cNvPr id="2" name="Rectangle 1"/>
          <p:cNvSpPr/>
          <p:nvPr/>
        </p:nvSpPr>
        <p:spPr>
          <a:xfrm>
            <a:off x="5081030" y="4817626"/>
            <a:ext cx="3358352" cy="923330"/>
          </a:xfrm>
          <a:prstGeom prst="rect">
            <a:avLst/>
          </a:prstGeom>
        </p:spPr>
        <p:txBody>
          <a:bodyPr wrap="square" rtlCol="0">
            <a:spAutoFit/>
          </a:bodyPr>
          <a:lstStyle/>
          <a:p>
            <a:pPr algn="ctr" rtl="0"/>
            <a:r>
              <a:rPr lang="es" b="1" dirty="0">
                <a:solidFill>
                  <a:srgbClr val="EB6F32"/>
                </a:solidFill>
              </a:rPr>
              <a:t>Una pequeña cantidad cuando salen los dientes y </a:t>
            </a:r>
            <a:r>
              <a:rPr lang="es" b="1" dirty="0" smtClean="0">
                <a:solidFill>
                  <a:srgbClr val="EB6F32"/>
                </a:solidFill>
              </a:rPr>
              <a:t>a </a:t>
            </a:r>
            <a:r>
              <a:rPr lang="es" b="1" dirty="0">
                <a:solidFill>
                  <a:srgbClr val="EB6F32"/>
                </a:solidFill>
              </a:rPr>
              <a:t>los 3 años, del tamaño de un guisante.</a:t>
            </a:r>
            <a:endParaRPr lang="en-US" dirty="0">
              <a:solidFill>
                <a:srgbClr val="7F3F98"/>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52623" y="1666818"/>
            <a:ext cx="3421583" cy="4590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9086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032" y="239358"/>
            <a:ext cx="7871346" cy="1143000"/>
          </a:xfrm>
        </p:spPr>
        <p:txBody>
          <a:bodyPr rtlCol="0"/>
          <a:lstStyle/>
          <a:p>
            <a:pPr algn="ctr" rtl="0"/>
            <a:r>
              <a:rPr lang="es" dirty="0"/>
              <a:t>Almacenamiento del cepillo dental</a:t>
            </a:r>
            <a:endParaRPr lang="en-US" dirty="0"/>
          </a:p>
        </p:txBody>
      </p:sp>
      <p:grpSp>
        <p:nvGrpSpPr>
          <p:cNvPr id="4" name="Group 8"/>
          <p:cNvGrpSpPr/>
          <p:nvPr/>
        </p:nvGrpSpPr>
        <p:grpSpPr>
          <a:xfrm>
            <a:off x="228600" y="3581403"/>
            <a:ext cx="4343400" cy="2741608"/>
            <a:chOff x="228600" y="3581403"/>
            <a:chExt cx="4343400" cy="2741608"/>
          </a:xfrm>
        </p:grpSpPr>
        <p:pic>
          <p:nvPicPr>
            <p:cNvPr id="5" name="Content Placeholder 6" descr="plaksmacker rack.jpg"/>
            <p:cNvPicPr>
              <a:picLocks noChangeAspect="1"/>
            </p:cNvPicPr>
            <p:nvPr/>
          </p:nvPicPr>
          <p:blipFill>
            <a:blip r:embed="rId3" cstate="print"/>
            <a:srcRect/>
            <a:stretch>
              <a:fillRect/>
            </a:stretch>
          </p:blipFill>
          <p:spPr>
            <a:xfrm>
              <a:off x="228600" y="3581403"/>
              <a:ext cx="4343400" cy="2741608"/>
            </a:xfrm>
            <a:prstGeom prst="rect">
              <a:avLst/>
            </a:prstGeom>
            <a:noFill/>
            <a:ln>
              <a:noFill/>
            </a:ln>
          </p:spPr>
        </p:pic>
        <p:sp>
          <p:nvSpPr>
            <p:cNvPr id="6" name="Rectangle 6"/>
            <p:cNvSpPr/>
            <p:nvPr/>
          </p:nvSpPr>
          <p:spPr>
            <a:xfrm>
              <a:off x="1371600" y="5562596"/>
              <a:ext cx="2514600" cy="366710"/>
            </a:xfrm>
            <a:prstGeom prst="rect">
              <a:avLst/>
            </a:prstGeom>
            <a:noFill/>
            <a:ln>
              <a:noFill/>
              <a:prstDash val="solid"/>
            </a:ln>
          </p:spPr>
          <p:txBody>
            <a:bodyPr vert="horz" wrap="square" lIns="91440" tIns="45720" rIns="91440" bIns="45720" rtlCol="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A44B69"/>
                </a:solidFill>
                <a:uFillTx/>
                <a:latin typeface="Tahoma" pitchFamily="34"/>
              </a:endParaRPr>
            </a:p>
          </p:txBody>
        </p:sp>
      </p:grpSp>
      <p:pic>
        <p:nvPicPr>
          <p:cNvPr id="7" name="Content Placeholder 7" descr="Brush Holders.JPG"/>
          <p:cNvPicPr>
            <a:picLocks noChangeAspect="1"/>
          </p:cNvPicPr>
          <p:nvPr/>
        </p:nvPicPr>
        <p:blipFill>
          <a:blip r:embed="rId4" cstate="print"/>
          <a:srcRect/>
          <a:stretch>
            <a:fillRect/>
          </a:stretch>
        </p:blipFill>
        <p:spPr>
          <a:xfrm>
            <a:off x="4648196" y="1524003"/>
            <a:ext cx="4030666" cy="2743200"/>
          </a:xfrm>
          <a:prstGeom prst="rect">
            <a:avLst/>
          </a:prstGeom>
          <a:noFill/>
          <a:ln>
            <a:noFill/>
          </a:ln>
        </p:spPr>
      </p:pic>
    </p:spTree>
    <p:extLst>
      <p:ext uri="{BB962C8B-B14F-4D97-AF65-F5344CB8AC3E}">
        <p14:creationId xmlns:p14="http://schemas.microsoft.com/office/powerpoint/2010/main" val="3200106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147" y="239358"/>
            <a:ext cx="8513420" cy="1143000"/>
          </a:xfrm>
        </p:spPr>
        <p:txBody>
          <a:bodyPr rtlCol="0"/>
          <a:lstStyle/>
          <a:p>
            <a:pPr algn="ctr" rtl="0"/>
            <a:r>
              <a:rPr lang="es" dirty="0">
                <a:latin typeface="+mn-lt"/>
              </a:rPr>
              <a:t>  El fluoruro ayuda a prevenir las caries </a:t>
            </a:r>
            <a:endParaRPr lang="en-US" dirty="0">
              <a:latin typeface="+mn-lt"/>
            </a:endParaRPr>
          </a:p>
        </p:txBody>
      </p:sp>
      <p:sp>
        <p:nvSpPr>
          <p:cNvPr id="3" name="Text Placeholder 2"/>
          <p:cNvSpPr>
            <a:spLocks noGrp="1"/>
          </p:cNvSpPr>
          <p:nvPr>
            <p:ph type="body" sz="quarter" idx="10"/>
          </p:nvPr>
        </p:nvSpPr>
        <p:spPr>
          <a:xfrm>
            <a:off x="629919" y="1820333"/>
            <a:ext cx="8090747" cy="4416778"/>
          </a:xfrm>
        </p:spPr>
        <p:txBody>
          <a:bodyPr rtlCol="0">
            <a:normAutofit/>
          </a:bodyPr>
          <a:lstStyle/>
          <a:p>
            <a:pPr marL="0" lvl="0" indent="0" rtl="0">
              <a:spcBef>
                <a:spcPts val="600"/>
              </a:spcBef>
              <a:buNone/>
            </a:pPr>
            <a:r>
              <a:rPr lang="es">
                <a:solidFill>
                  <a:srgbClr val="EB6F32"/>
                </a:solidFill>
              </a:rPr>
              <a:t>Fluoruro: </a:t>
            </a:r>
            <a:endParaRPr lang="en-US" dirty="0" smtClean="0">
              <a:solidFill>
                <a:srgbClr val="EB6F32"/>
              </a:solidFill>
            </a:endParaRPr>
          </a:p>
          <a:p>
            <a:pPr marL="0" lvl="0" indent="0" rtl="0">
              <a:spcBef>
                <a:spcPts val="600"/>
              </a:spcBef>
              <a:buNone/>
            </a:pPr>
            <a:r>
              <a:rPr lang="es">
                <a:solidFill>
                  <a:srgbClr val="EB6F32"/>
                </a:solidFill>
              </a:rPr>
              <a:t>Mineral natural que ayuda a prevenir las caries</a:t>
            </a:r>
          </a:p>
          <a:p>
            <a:pPr marL="457200" lvl="0" indent="-457200" rtl="0">
              <a:spcBef>
                <a:spcPts val="600"/>
              </a:spcBef>
              <a:buNone/>
            </a:pPr>
            <a:r>
              <a:rPr lang="es"/>
              <a:t>Fuentes de fluoruro:</a:t>
            </a:r>
          </a:p>
          <a:p>
            <a:pPr marL="914400" lvl="0" indent="-457200" rtl="0">
              <a:spcBef>
                <a:spcPts val="600"/>
              </a:spcBef>
            </a:pPr>
            <a:r>
              <a:rPr lang="es"/>
              <a:t>Agua del grifo en muchas comunidades </a:t>
            </a:r>
          </a:p>
          <a:p>
            <a:pPr marL="914400" lvl="0" indent="-457200" rtl="0">
              <a:spcBef>
                <a:spcPts val="600"/>
              </a:spcBef>
            </a:pPr>
            <a:r>
              <a:rPr lang="es"/>
              <a:t>Barniz, enjuague, gel, pasta dental, gotas y píldoras de fluoruro</a:t>
            </a:r>
          </a:p>
          <a:p>
            <a:pPr marL="457200" indent="0" rtl="0">
              <a:spcBef>
                <a:spcPts val="600"/>
              </a:spcBef>
              <a:buNone/>
            </a:pPr>
            <a:r>
              <a:rPr lang="es"/>
              <a:t>Visite: www.</a:t>
            </a:r>
            <a:r>
              <a:rPr lang="es" sz="2800"/>
              <a:t>ilikemyteeth.org </a:t>
            </a:r>
          </a:p>
          <a:p>
            <a:pPr marL="457200" lvl="0" indent="0" rtl="0">
              <a:spcBef>
                <a:spcPts val="600"/>
              </a:spcBef>
              <a:buNone/>
            </a:pPr>
            <a:endParaRPr lang="en-US" dirty="0"/>
          </a:p>
          <a:p>
            <a:pPr rtl="0"/>
            <a:endParaRPr lang="en-US" dirty="0"/>
          </a:p>
        </p:txBody>
      </p:sp>
    </p:spTree>
    <p:extLst>
      <p:ext uri="{BB962C8B-B14F-4D97-AF65-F5344CB8AC3E}">
        <p14:creationId xmlns:p14="http://schemas.microsoft.com/office/powerpoint/2010/main" val="2979286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9429" y="1742766"/>
            <a:ext cx="7656624" cy="1424097"/>
          </a:xfrm>
        </p:spPr>
        <p:txBody>
          <a:bodyPr rtlCol="0">
            <a:normAutofit/>
          </a:bodyPr>
          <a:lstStyle/>
          <a:p>
            <a:pPr rtl="0"/>
            <a:r>
              <a:rPr lang="es" dirty="0"/>
              <a:t>Elementos Básicos de la Salud Bucal:</a:t>
            </a:r>
          </a:p>
          <a:p>
            <a:pPr rtl="0"/>
            <a:r>
              <a:rPr lang="es" b="1" i="0" dirty="0"/>
              <a:t>Acudir al Dentista</a:t>
            </a:r>
          </a:p>
          <a:p>
            <a:pPr rtl="0"/>
            <a:endParaRPr lang="en-US" dirty="0"/>
          </a:p>
        </p:txBody>
      </p:sp>
      <p:sp>
        <p:nvSpPr>
          <p:cNvPr id="3" name="Rectangle 2"/>
          <p:cNvSpPr/>
          <p:nvPr/>
        </p:nvSpPr>
        <p:spPr>
          <a:xfrm>
            <a:off x="934720" y="1776303"/>
            <a:ext cx="467360" cy="769441"/>
          </a:xfrm>
          <a:prstGeom prst="rect">
            <a:avLst/>
          </a:prstGeom>
        </p:spPr>
        <p:txBody>
          <a:bodyPr wrap="square" rtlCol="0">
            <a:spAutoFit/>
          </a:bodyPr>
          <a:lstStyle/>
          <a:p>
            <a:pPr lvl="0" defTabSz="914400" rtl="0">
              <a:defRPr sz="1800" b="0" i="0" u="none" strike="noStrike" kern="0" cap="none" spc="0" baseline="0">
                <a:solidFill>
                  <a:srgbClr val="000000"/>
                </a:solidFill>
                <a:uFillTx/>
              </a:defRPr>
            </a:pPr>
            <a:r>
              <a:rPr lang="es" sz="4400" b="1">
                <a:solidFill>
                  <a:srgbClr val="FFFFFF"/>
                </a:solidFill>
              </a:rPr>
              <a:t>5</a:t>
            </a:r>
            <a:endParaRPr lang="en-US" sz="4400" b="1" dirty="0">
              <a:solidFill>
                <a:srgbClr val="FFFFFF"/>
              </a:solidFill>
            </a:endParaRPr>
          </a:p>
        </p:txBody>
      </p:sp>
    </p:spTree>
    <p:extLst>
      <p:ext uri="{BB962C8B-B14F-4D97-AF65-F5344CB8AC3E}">
        <p14:creationId xmlns:p14="http://schemas.microsoft.com/office/powerpoint/2010/main" val="4058368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0632" y="239358"/>
            <a:ext cx="8785746" cy="1143000"/>
          </a:xfrm>
        </p:spPr>
        <p:txBody>
          <a:bodyPr rtlCol="0"/>
          <a:lstStyle/>
          <a:p>
            <a:pPr algn="ctr" rtl="0"/>
            <a:r>
              <a:rPr lang="es" dirty="0"/>
              <a:t>Visitas al Dentista</a:t>
            </a:r>
            <a:endParaRPr lang="en-US" dirty="0"/>
          </a:p>
        </p:txBody>
      </p:sp>
      <p:sp>
        <p:nvSpPr>
          <p:cNvPr id="4" name="Text Placeholder 3"/>
          <p:cNvSpPr>
            <a:spLocks noGrp="1"/>
          </p:cNvSpPr>
          <p:nvPr>
            <p:ph type="body" sz="quarter" idx="10"/>
          </p:nvPr>
        </p:nvSpPr>
        <p:spPr>
          <a:xfrm>
            <a:off x="348932" y="1546012"/>
            <a:ext cx="7724257" cy="4746503"/>
          </a:xfrm>
        </p:spPr>
        <p:txBody>
          <a:bodyPr rtlCol="0"/>
          <a:lstStyle/>
          <a:p>
            <a:pPr lvl="0" rtl="0">
              <a:lnSpc>
                <a:spcPct val="150000"/>
              </a:lnSpc>
              <a:spcBef>
                <a:spcPts val="600"/>
              </a:spcBef>
            </a:pPr>
            <a:r>
              <a:rPr lang="es" sz="2800" dirty="0"/>
              <a:t>Primera visita, primer cumpleaños</a:t>
            </a:r>
          </a:p>
          <a:p>
            <a:pPr lvl="0" rtl="0">
              <a:lnSpc>
                <a:spcPct val="150000"/>
              </a:lnSpc>
              <a:spcBef>
                <a:spcPts val="600"/>
              </a:spcBef>
            </a:pPr>
            <a:r>
              <a:rPr lang="es" sz="2800" dirty="0"/>
              <a:t>Revisiones regulares: para detectar caries tempranas y fortalecer los dientes </a:t>
            </a:r>
            <a:r>
              <a:rPr lang="es" sz="2800" dirty="0" smtClean="0"/>
              <a:t>(</a:t>
            </a:r>
            <a:r>
              <a:rPr lang="es" sz="2800" dirty="0"/>
              <a:t>limpieza, barniz de fluoruro, rayos x)</a:t>
            </a:r>
          </a:p>
          <a:p>
            <a:pPr lvl="0" rtl="0">
              <a:lnSpc>
                <a:spcPct val="150000"/>
              </a:lnSpc>
              <a:spcBef>
                <a:spcPts val="600"/>
              </a:spcBef>
            </a:pPr>
            <a:r>
              <a:rPr lang="es" sz="2800" dirty="0"/>
              <a:t>Tratamiento: es importante </a:t>
            </a:r>
            <a:r>
              <a:rPr lang="es" sz="2800" dirty="0" smtClean="0"/>
              <a:t/>
            </a:r>
            <a:br>
              <a:rPr lang="es" sz="2800" dirty="0" smtClean="0"/>
            </a:br>
            <a:r>
              <a:rPr lang="es" sz="2800" dirty="0" smtClean="0"/>
              <a:t>hacer </a:t>
            </a:r>
            <a:r>
              <a:rPr lang="es" sz="2800" dirty="0"/>
              <a:t>seguimiento </a:t>
            </a:r>
          </a:p>
        </p:txBody>
      </p:sp>
      <p:pic>
        <p:nvPicPr>
          <p:cNvPr id="6" name="Picture 5" descr="abcd-knee-to-knee-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65080" y="3887217"/>
            <a:ext cx="2250722" cy="2250722"/>
          </a:xfrm>
          <a:prstGeom prst="rect">
            <a:avLst/>
          </a:prstGeom>
        </p:spPr>
      </p:pic>
    </p:spTree>
    <p:extLst>
      <p:ext uri="{BB962C8B-B14F-4D97-AF65-F5344CB8AC3E}">
        <p14:creationId xmlns:p14="http://schemas.microsoft.com/office/powerpoint/2010/main" val="2752483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87378" y="239358"/>
            <a:ext cx="7738999" cy="1143000"/>
          </a:xfrm>
        </p:spPr>
        <p:txBody>
          <a:bodyPr rtlCol="0">
            <a:normAutofit/>
          </a:bodyPr>
          <a:lstStyle/>
          <a:p>
            <a:pPr algn="ctr" rtl="0"/>
            <a:r>
              <a:rPr lang="es" sz="3200" dirty="0"/>
              <a:t>Conexión entre las familias y la atención</a:t>
            </a:r>
          </a:p>
        </p:txBody>
      </p:sp>
      <p:sp>
        <p:nvSpPr>
          <p:cNvPr id="4" name="Text Placeholder 3"/>
          <p:cNvSpPr>
            <a:spLocks noGrp="1"/>
          </p:cNvSpPr>
          <p:nvPr>
            <p:ph type="body" sz="quarter" idx="10"/>
          </p:nvPr>
        </p:nvSpPr>
        <p:spPr>
          <a:xfrm>
            <a:off x="430213" y="1820333"/>
            <a:ext cx="7426408" cy="4416778"/>
          </a:xfrm>
        </p:spPr>
        <p:txBody>
          <a:bodyPr rtlCol="0"/>
          <a:lstStyle/>
          <a:p>
            <a:pPr lvl="1" rtl="0">
              <a:spcBef>
                <a:spcPts val="800"/>
              </a:spcBef>
            </a:pPr>
            <a:r>
              <a:rPr lang="es" sz="3200" dirty="0"/>
              <a:t>Acceso a odontología para bebés y niños (Access to Baby and Childhood Dentistry, ABCD) </a:t>
            </a:r>
          </a:p>
          <a:p>
            <a:pPr lvl="1" rtl="0">
              <a:spcBef>
                <a:spcPts val="800"/>
              </a:spcBef>
            </a:pPr>
            <a:r>
              <a:rPr lang="es" sz="3200" dirty="0"/>
              <a:t>Seguro privado</a:t>
            </a:r>
          </a:p>
          <a:p>
            <a:pPr rtl="0"/>
            <a:endParaRPr lang="en-US" dirty="0"/>
          </a:p>
        </p:txBody>
      </p:sp>
      <p:pic>
        <p:nvPicPr>
          <p:cNvPr id="5" name="Picture 2" descr="T:\Administrative\Photos\Stock Photos\african_american_family_w_toddlers.jpg"/>
          <p:cNvPicPr>
            <a:picLocks noChangeAspect="1"/>
          </p:cNvPicPr>
          <p:nvPr/>
        </p:nvPicPr>
        <p:blipFill>
          <a:blip r:embed="rId3" cstate="print"/>
          <a:srcRect/>
          <a:stretch>
            <a:fillRect/>
          </a:stretch>
        </p:blipFill>
        <p:spPr>
          <a:xfrm>
            <a:off x="4876796" y="3474716"/>
            <a:ext cx="3162260" cy="2107399"/>
          </a:xfrm>
          <a:prstGeom prst="rect">
            <a:avLst/>
          </a:prstGeom>
          <a:noFill/>
          <a:ln>
            <a:noFill/>
          </a:ln>
        </p:spPr>
      </p:pic>
    </p:spTree>
    <p:extLst>
      <p:ext uri="{BB962C8B-B14F-4D97-AF65-F5344CB8AC3E}">
        <p14:creationId xmlns:p14="http://schemas.microsoft.com/office/powerpoint/2010/main" val="1042137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652" y="239358"/>
            <a:ext cx="8015725" cy="1143000"/>
          </a:xfrm>
        </p:spPr>
        <p:txBody>
          <a:bodyPr rtlCol="0"/>
          <a:lstStyle/>
          <a:p>
            <a:pPr algn="ctr" rtl="0"/>
            <a:r>
              <a:rPr lang="es" dirty="0">
                <a:latin typeface="+mn-lt"/>
              </a:rPr>
              <a:t>Información sobre la salud bucal</a:t>
            </a:r>
          </a:p>
        </p:txBody>
      </p:sp>
      <p:sp>
        <p:nvSpPr>
          <p:cNvPr id="3" name="Text Placeholder 2"/>
          <p:cNvSpPr>
            <a:spLocks noGrp="1"/>
          </p:cNvSpPr>
          <p:nvPr>
            <p:ph type="body" sz="quarter" idx="10"/>
          </p:nvPr>
        </p:nvSpPr>
        <p:spPr>
          <a:xfrm>
            <a:off x="430213" y="1535853"/>
            <a:ext cx="7962673" cy="4416778"/>
          </a:xfrm>
        </p:spPr>
        <p:txBody>
          <a:bodyPr rtlCol="0">
            <a:noAutofit/>
          </a:bodyPr>
          <a:lstStyle/>
          <a:p>
            <a:pPr marL="0" lvl="0" indent="0" defTabSz="914400" rtl="0" hangingPunct="0">
              <a:spcBef>
                <a:spcPts val="0"/>
              </a:spcBef>
              <a:buNone/>
              <a:defRPr sz="1800" b="0" i="0" u="none" strike="noStrike" kern="0" cap="none" spc="0" baseline="0">
                <a:solidFill>
                  <a:srgbClr val="000000"/>
                </a:solidFill>
                <a:uFillTx/>
              </a:defRPr>
            </a:pPr>
            <a:r>
              <a:rPr lang="es" sz="3600" b="1" kern="0" dirty="0">
                <a:solidFill>
                  <a:srgbClr val="FA710A"/>
                </a:solidFill>
              </a:rPr>
              <a:t>21 %</a:t>
            </a:r>
          </a:p>
          <a:p>
            <a:pPr marL="0" lvl="0" indent="0" defTabSz="914400" rtl="0" hangingPunct="0">
              <a:spcBef>
                <a:spcPts val="0"/>
              </a:spcBef>
              <a:buNone/>
              <a:defRPr sz="1800" b="0" i="0" u="none" strike="noStrike" kern="0" cap="none" spc="0" baseline="0">
                <a:solidFill>
                  <a:srgbClr val="000000"/>
                </a:solidFill>
                <a:uFillTx/>
              </a:defRPr>
            </a:pPr>
            <a:r>
              <a:rPr lang="es" sz="2400" kern="0" dirty="0">
                <a:solidFill>
                  <a:srgbClr val="7F3F98"/>
                </a:solidFill>
              </a:rPr>
              <a:t>Porcentaje de los niños entre 2 y 5 años que tienen caries dentales sin </a:t>
            </a:r>
            <a:r>
              <a:rPr lang="es" sz="2400" kern="0" dirty="0" smtClean="0">
                <a:solidFill>
                  <a:srgbClr val="7F3F98"/>
                </a:solidFill>
              </a:rPr>
              <a:t>tratamiento</a:t>
            </a:r>
          </a:p>
          <a:p>
            <a:pPr marL="0" lvl="0" indent="0" defTabSz="914400" rtl="0" hangingPunct="0">
              <a:spcBef>
                <a:spcPts val="0"/>
              </a:spcBef>
              <a:buNone/>
              <a:defRPr sz="1800" b="0" i="0" u="none" strike="noStrike" kern="0" cap="none" spc="0" baseline="0">
                <a:solidFill>
                  <a:srgbClr val="000000"/>
                </a:solidFill>
                <a:uFillTx/>
              </a:defRPr>
            </a:pPr>
            <a:endParaRPr lang="en-US" sz="2400" kern="0" dirty="0">
              <a:solidFill>
                <a:srgbClr val="7F3F98"/>
              </a:solidFill>
            </a:endParaRPr>
          </a:p>
          <a:p>
            <a:pPr marL="0" lvl="0" indent="0" defTabSz="914400" rtl="0" hangingPunct="0">
              <a:spcBef>
                <a:spcPts val="0"/>
              </a:spcBef>
              <a:buNone/>
              <a:defRPr sz="1800" b="0" i="0" u="none" strike="noStrike" kern="0" cap="none" spc="0" baseline="0">
                <a:solidFill>
                  <a:srgbClr val="000000"/>
                </a:solidFill>
                <a:uFillTx/>
              </a:defRPr>
            </a:pPr>
            <a:r>
              <a:rPr lang="es" sz="3600" b="1" kern="0" dirty="0">
                <a:solidFill>
                  <a:srgbClr val="FA710A"/>
                </a:solidFill>
              </a:rPr>
              <a:t>54 %</a:t>
            </a:r>
          </a:p>
          <a:p>
            <a:pPr marL="0" lvl="0" indent="0" defTabSz="914400" rtl="0" hangingPunct="0">
              <a:spcBef>
                <a:spcPts val="0"/>
              </a:spcBef>
              <a:buNone/>
              <a:defRPr sz="1800" b="0" i="0" u="none" strike="noStrike" kern="0" cap="none" spc="0" baseline="0">
                <a:solidFill>
                  <a:srgbClr val="000000"/>
                </a:solidFill>
                <a:uFillTx/>
              </a:defRPr>
            </a:pPr>
            <a:r>
              <a:rPr lang="es" sz="2400" kern="0" dirty="0">
                <a:solidFill>
                  <a:srgbClr val="7F3F98"/>
                </a:solidFill>
              </a:rPr>
              <a:t>Porcentaje de los niños de familias de bajos ingresos que tienen caries </a:t>
            </a:r>
            <a:r>
              <a:rPr lang="es" sz="2400" kern="0" dirty="0" smtClean="0">
                <a:solidFill>
                  <a:srgbClr val="7F3F98"/>
                </a:solidFill>
              </a:rPr>
              <a:t>dentales</a:t>
            </a:r>
          </a:p>
          <a:p>
            <a:pPr marL="0" lvl="0" indent="0" defTabSz="914400" rtl="0" hangingPunct="0">
              <a:spcBef>
                <a:spcPts val="0"/>
              </a:spcBef>
              <a:buNone/>
              <a:defRPr sz="1800" b="0" i="0" u="none" strike="noStrike" kern="0" cap="none" spc="0" baseline="0">
                <a:solidFill>
                  <a:srgbClr val="000000"/>
                </a:solidFill>
                <a:uFillTx/>
              </a:defRPr>
            </a:pPr>
            <a:endParaRPr lang="en-US" sz="2400" kern="0" dirty="0">
              <a:solidFill>
                <a:srgbClr val="7F3F98"/>
              </a:solidFill>
            </a:endParaRPr>
          </a:p>
          <a:p>
            <a:pPr marL="0" lvl="0" indent="0" defTabSz="914400" rtl="0" hangingPunct="0">
              <a:spcBef>
                <a:spcPts val="0"/>
              </a:spcBef>
              <a:buNone/>
              <a:defRPr sz="1800" b="0" i="0" u="none" strike="noStrike" kern="0" cap="none" spc="0" baseline="0">
                <a:solidFill>
                  <a:srgbClr val="000000"/>
                </a:solidFill>
                <a:uFillTx/>
              </a:defRPr>
            </a:pPr>
            <a:r>
              <a:rPr lang="es" sz="3600" b="1" kern="0" dirty="0">
                <a:solidFill>
                  <a:srgbClr val="FA710A"/>
                </a:solidFill>
              </a:rPr>
              <a:t>40 %</a:t>
            </a:r>
          </a:p>
          <a:p>
            <a:pPr marL="0" lvl="0" indent="0" defTabSz="914400" rtl="0" hangingPunct="0">
              <a:spcBef>
                <a:spcPts val="0"/>
              </a:spcBef>
              <a:buNone/>
              <a:defRPr sz="1800" b="0" i="0" u="none" strike="noStrike" kern="0" cap="none" spc="0" baseline="0">
                <a:solidFill>
                  <a:srgbClr val="000000"/>
                </a:solidFill>
                <a:uFillTx/>
              </a:defRPr>
            </a:pPr>
            <a:r>
              <a:rPr lang="es" sz="2400" kern="0" dirty="0">
                <a:solidFill>
                  <a:srgbClr val="7F3F98"/>
                </a:solidFill>
              </a:rPr>
              <a:t>Porcentaje de los niños del estado de Washington que inician el jardín de </a:t>
            </a:r>
            <a:r>
              <a:rPr lang="es" sz="2400" kern="0" dirty="0" smtClean="0">
                <a:solidFill>
                  <a:srgbClr val="7F3F98"/>
                </a:solidFill>
              </a:rPr>
              <a:t>niños con </a:t>
            </a:r>
            <a:r>
              <a:rPr lang="es" sz="2400" kern="0" dirty="0">
                <a:solidFill>
                  <a:srgbClr val="7F3F98"/>
                </a:solidFill>
              </a:rPr>
              <a:t>caries </a:t>
            </a:r>
            <a:r>
              <a:rPr lang="es" sz="2400" kern="0" dirty="0" smtClean="0">
                <a:solidFill>
                  <a:srgbClr val="7F3F98"/>
                </a:solidFill>
              </a:rPr>
              <a:t>dental</a:t>
            </a:r>
            <a:endParaRPr lang="en-US" dirty="0"/>
          </a:p>
        </p:txBody>
      </p:sp>
    </p:spTree>
    <p:extLst>
      <p:ext uri="{BB962C8B-B14F-4D97-AF65-F5344CB8AC3E}">
        <p14:creationId xmlns:p14="http://schemas.microsoft.com/office/powerpoint/2010/main" val="257640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 y="493358"/>
            <a:ext cx="8904458" cy="1143000"/>
          </a:xfrm>
        </p:spPr>
        <p:txBody>
          <a:bodyPr rtlCol="0">
            <a:normAutofit fontScale="90000"/>
          </a:bodyPr>
          <a:lstStyle/>
          <a:p>
            <a:pPr lvl="0" algn="ctr" rtl="0"/>
            <a:r>
              <a:rPr lang="es" sz="4000"/>
              <a:t>Participación Familiar </a:t>
            </a:r>
            <a:r>
              <a:rPr lang="en-US" b="0" dirty="0">
                <a:latin typeface="Accord SF"/>
              </a:rPr>
              <a:t/>
            </a:r>
            <a:br>
              <a:rPr lang="en-US" b="0" dirty="0">
                <a:latin typeface="Accord SF"/>
              </a:rPr>
            </a:br>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98651" y="1772291"/>
            <a:ext cx="4454599" cy="44001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869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16968" y="1369789"/>
            <a:ext cx="5727032" cy="1284430"/>
          </a:xfrm>
        </p:spPr>
        <p:txBody>
          <a:bodyPr rtlCol="0"/>
          <a:lstStyle/>
          <a:p>
            <a:pPr algn="ctr" rtl="0"/>
            <a:r>
              <a:rPr lang="es" dirty="0"/>
              <a:t>Apéndice</a:t>
            </a:r>
            <a:endParaRPr lang="en-US" dirty="0"/>
          </a:p>
        </p:txBody>
      </p:sp>
      <p:sp>
        <p:nvSpPr>
          <p:cNvPr id="6" name="Text Placeholder 5"/>
          <p:cNvSpPr>
            <a:spLocks noGrp="1"/>
          </p:cNvSpPr>
          <p:nvPr>
            <p:ph type="body" sz="quarter" idx="10"/>
          </p:nvPr>
        </p:nvSpPr>
        <p:spPr>
          <a:xfrm>
            <a:off x="4333875" y="5500372"/>
            <a:ext cx="5414963" cy="606107"/>
          </a:xfrm>
        </p:spPr>
        <p:txBody>
          <a:bodyPr rtlCol="0"/>
          <a:lstStyle/>
          <a:p>
            <a:pPr rtl="0"/>
            <a:r>
              <a:rPr lang="es" b="1"/>
              <a:t>www.cavityfreekids.org</a:t>
            </a:r>
            <a:endParaRPr lang="en-US" b="1" dirty="0"/>
          </a:p>
        </p:txBody>
      </p:sp>
    </p:spTree>
    <p:extLst>
      <p:ext uri="{BB962C8B-B14F-4D97-AF65-F5344CB8AC3E}">
        <p14:creationId xmlns:p14="http://schemas.microsoft.com/office/powerpoint/2010/main" val="36422244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99440" y="1652588"/>
            <a:ext cx="8107998" cy="4578350"/>
          </a:xfrm>
        </p:spPr>
        <p:txBody>
          <a:bodyPr rtlCol="0"/>
          <a:lstStyle/>
          <a:p>
            <a:pPr rtl="0">
              <a:spcBef>
                <a:spcPts val="1400"/>
              </a:spcBef>
            </a:pPr>
            <a:r>
              <a:rPr lang="es"/>
              <a:t>Requisitos</a:t>
            </a:r>
          </a:p>
          <a:p>
            <a:pPr rtl="0">
              <a:spcBef>
                <a:spcPts val="1400"/>
              </a:spcBef>
            </a:pPr>
            <a:r>
              <a:rPr lang="es"/>
              <a:t>Temas</a:t>
            </a:r>
          </a:p>
          <a:p>
            <a:pPr lvl="0" rtl="0">
              <a:spcBef>
                <a:spcPts val="1400"/>
              </a:spcBef>
              <a:buFont typeface="Arial" panose="020B0604020202020204" pitchFamily="34" charset="0"/>
              <a:buChar char="•"/>
            </a:pPr>
            <a:r>
              <a:rPr lang="es"/>
              <a:t>CFK al día, a la semana, al mes, al año</a:t>
            </a:r>
          </a:p>
          <a:p>
            <a:pPr rtl="0">
              <a:spcBef>
                <a:spcPts val="1400"/>
              </a:spcBef>
            </a:pPr>
            <a:r>
              <a:rPr lang="es"/>
              <a:t>Una actividad en círculo</a:t>
            </a:r>
          </a:p>
          <a:p>
            <a:pPr rtl="0">
              <a:spcBef>
                <a:spcPts val="1400"/>
              </a:spcBef>
            </a:pPr>
            <a:r>
              <a:rPr lang="es"/>
              <a:t>Centros de aprendizaje de apoyo</a:t>
            </a:r>
          </a:p>
          <a:p>
            <a:pPr lvl="0" algn="ctr" rtl="0">
              <a:spcBef>
                <a:spcPts val="1400"/>
              </a:spcBef>
              <a:buNone/>
            </a:pPr>
            <a:endParaRPr lang="en-US" sz="4800" dirty="0"/>
          </a:p>
          <a:p>
            <a:pPr rtl="0"/>
            <a:endParaRPr lang="en-US" dirty="0"/>
          </a:p>
        </p:txBody>
      </p:sp>
      <p:sp>
        <p:nvSpPr>
          <p:cNvPr id="3" name="Title 2"/>
          <p:cNvSpPr>
            <a:spLocks noGrp="1"/>
          </p:cNvSpPr>
          <p:nvPr>
            <p:ph type="title"/>
          </p:nvPr>
        </p:nvSpPr>
        <p:spPr>
          <a:xfrm>
            <a:off x="1518385" y="198588"/>
            <a:ext cx="7100855" cy="1143000"/>
          </a:xfrm>
        </p:spPr>
        <p:txBody>
          <a:bodyPr rtlCol="0"/>
          <a:lstStyle/>
          <a:p>
            <a:pPr algn="ctr" rtl="0"/>
            <a:r>
              <a:rPr lang="es" dirty="0"/>
              <a:t>Compromiso con la salud bucal</a:t>
            </a:r>
            <a:endParaRPr lang="en-US" dirty="0"/>
          </a:p>
        </p:txBody>
      </p:sp>
    </p:spTree>
    <p:extLst>
      <p:ext uri="{BB962C8B-B14F-4D97-AF65-F5344CB8AC3E}">
        <p14:creationId xmlns:p14="http://schemas.microsoft.com/office/powerpoint/2010/main" val="1052447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39358"/>
            <a:ext cx="8111978" cy="1143000"/>
          </a:xfrm>
        </p:spPr>
        <p:txBody>
          <a:bodyPr rtlCol="0">
            <a:normAutofit/>
          </a:bodyPr>
          <a:lstStyle/>
          <a:p>
            <a:pPr lvl="0" algn="ctr" rtl="0"/>
            <a:r>
              <a:rPr lang="es" sz="3400" dirty="0"/>
              <a:t>     Para una buena salud bucal de por vida</a:t>
            </a:r>
            <a:endParaRPr lang="en-US" sz="3400" dirty="0"/>
          </a:p>
        </p:txBody>
      </p:sp>
      <p:pic>
        <p:nvPicPr>
          <p:cNvPr id="5" name="Picture 2" descr="T:\Administrative\Photos\CFK\CFK 2014\CFK photo shoot\compressed\20140318_Delta-Dental-Service-Foundation_CFK-Website-Activities_060.jpg"/>
          <p:cNvPicPr>
            <a:picLocks noChangeAspect="1"/>
          </p:cNvPicPr>
          <p:nvPr/>
        </p:nvPicPr>
        <p:blipFill>
          <a:blip r:embed="rId3" cstate="print"/>
          <a:srcRect/>
          <a:stretch>
            <a:fillRect/>
          </a:stretch>
        </p:blipFill>
        <p:spPr>
          <a:xfrm>
            <a:off x="2209803" y="2209803"/>
            <a:ext cx="4754880" cy="3169923"/>
          </a:xfrm>
          <a:prstGeom prst="rect">
            <a:avLst/>
          </a:prstGeom>
          <a:noFill/>
          <a:ln>
            <a:noFill/>
          </a:ln>
        </p:spPr>
      </p:pic>
    </p:spTree>
    <p:extLst>
      <p:ext uri="{BB962C8B-B14F-4D97-AF65-F5344CB8AC3E}">
        <p14:creationId xmlns:p14="http://schemas.microsoft.com/office/powerpoint/2010/main" val="2535633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22" y="168238"/>
            <a:ext cx="8924778" cy="1143000"/>
          </a:xfrm>
        </p:spPr>
        <p:txBody>
          <a:bodyPr rtlCol="0"/>
          <a:lstStyle/>
          <a:p>
            <a:pPr algn="ctr" rtl="0"/>
            <a:r>
              <a:rPr lang="es" sz="4800" b="0" kern="0">
                <a:latin typeface="Accord Heavy SF"/>
              </a:rPr>
              <a:t>   </a:t>
            </a:r>
            <a:r>
              <a:rPr lang="es" kern="0">
                <a:latin typeface="+mn-lt"/>
              </a:rPr>
              <a:t>Los niños detrás de las estadísticas</a:t>
            </a:r>
            <a:endParaRPr lang="en-US" dirty="0">
              <a:latin typeface="+mn-lt"/>
            </a:endParaRPr>
          </a:p>
        </p:txBody>
      </p:sp>
      <p:pic>
        <p:nvPicPr>
          <p:cNvPr id="4" name="Picture 2" descr="\\sun\foundation\Administrative\Photos\CFK\CFK 2014\CFK photo shoot\compressed\20140318_Delta-Dental-Service-Foundation_CFK-Website-Activities_058.jpg"/>
          <p:cNvPicPr>
            <a:picLocks noChangeAspect="1"/>
          </p:cNvPicPr>
          <p:nvPr/>
        </p:nvPicPr>
        <p:blipFill>
          <a:blip r:embed="rId3" cstate="print"/>
          <a:srcRect/>
          <a:stretch>
            <a:fillRect/>
          </a:stretch>
        </p:blipFill>
        <p:spPr>
          <a:xfrm>
            <a:off x="2286000" y="1981203"/>
            <a:ext cx="4554855" cy="3036566"/>
          </a:xfrm>
          <a:prstGeom prst="rect">
            <a:avLst/>
          </a:prstGeom>
          <a:noFill/>
          <a:ln>
            <a:noFill/>
          </a:ln>
        </p:spPr>
      </p:pic>
    </p:spTree>
    <p:extLst>
      <p:ext uri="{BB962C8B-B14F-4D97-AF65-F5344CB8AC3E}">
        <p14:creationId xmlns:p14="http://schemas.microsoft.com/office/powerpoint/2010/main" val="3989245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926" y="239358"/>
            <a:ext cx="8292452" cy="1143000"/>
          </a:xfrm>
        </p:spPr>
        <p:txBody>
          <a:bodyPr rtlCol="0">
            <a:normAutofit/>
          </a:bodyPr>
          <a:lstStyle/>
          <a:p>
            <a:pPr algn="ctr" rtl="0"/>
            <a:r>
              <a:rPr lang="es" sz="3400" dirty="0">
                <a:latin typeface="+mn-lt"/>
              </a:rPr>
              <a:t>       Lo que está incluido en Cavity Free Kids</a:t>
            </a:r>
          </a:p>
        </p:txBody>
      </p:sp>
      <p:sp>
        <p:nvSpPr>
          <p:cNvPr id="3" name="Text Placeholder 2"/>
          <p:cNvSpPr>
            <a:spLocks noGrp="1"/>
          </p:cNvSpPr>
          <p:nvPr>
            <p:ph type="body" sz="quarter" idx="10"/>
          </p:nvPr>
        </p:nvSpPr>
        <p:spPr>
          <a:xfrm>
            <a:off x="430213" y="1363731"/>
            <a:ext cx="8290454" cy="4416778"/>
          </a:xfrm>
        </p:spPr>
        <p:txBody>
          <a:bodyPr rtlCol="0"/>
          <a:lstStyle/>
          <a:p>
            <a:pPr marL="0" lvl="1" indent="0" rtl="0">
              <a:spcBef>
                <a:spcPts val="600"/>
              </a:spcBef>
              <a:buNone/>
            </a:pPr>
            <a:endParaRPr lang="en-US" sz="2400" dirty="0"/>
          </a:p>
          <a:p>
            <a:pPr marL="0" lvl="1" indent="0" rtl="0">
              <a:spcBef>
                <a:spcPts val="600"/>
              </a:spcBef>
              <a:buNone/>
            </a:pPr>
            <a:r>
              <a:rPr lang="es" sz="2400" dirty="0"/>
              <a:t>El plan de estudios de Cavity Free Kids incluye:</a:t>
            </a:r>
          </a:p>
          <a:p>
            <a:pPr marL="342900" lvl="1" indent="-342900" rtl="0">
              <a:spcBef>
                <a:spcPts val="600"/>
              </a:spcBef>
              <a:buFont typeface="Arial" pitchFamily="34"/>
              <a:buChar char="•"/>
            </a:pPr>
            <a:r>
              <a:rPr lang="es" sz="2400" dirty="0"/>
              <a:t>lecciones flexibles, actividades, historias, canciones para niños</a:t>
            </a:r>
          </a:p>
          <a:p>
            <a:pPr marL="342900" lvl="1" indent="-342900" rtl="0">
              <a:spcBef>
                <a:spcPts val="600"/>
              </a:spcBef>
              <a:buFont typeface="Arial" pitchFamily="34"/>
              <a:buChar char="•"/>
            </a:pPr>
            <a:r>
              <a:rPr lang="es" sz="2400" dirty="0"/>
              <a:t>recursos para ayudar a los padres a tener buenos hábitos de salud bucal en casa y conectarlos con la atención dental</a:t>
            </a:r>
          </a:p>
          <a:p>
            <a:pPr marL="342900" lvl="1" indent="-342900" rtl="0">
              <a:spcBef>
                <a:spcPts val="600"/>
              </a:spcBef>
              <a:buFont typeface="Arial" pitchFamily="34"/>
              <a:buChar char="•"/>
            </a:pPr>
            <a:r>
              <a:rPr lang="es" sz="2400" dirty="0"/>
              <a:t>El sitio web de CFK: </a:t>
            </a:r>
            <a:r>
              <a:rPr lang="es" sz="2400" b="1" dirty="0"/>
              <a:t>www.cavityfreekids.org</a:t>
            </a:r>
            <a:endParaRPr lang="en-US" sz="2400" b="1" u="sng" dirty="0"/>
          </a:p>
          <a:p>
            <a:pPr rtl="0"/>
            <a:endParaRPr lang="en-US" dirty="0"/>
          </a:p>
        </p:txBody>
      </p:sp>
      <p:pic>
        <p:nvPicPr>
          <p:cNvPr id="4" name="Picture 3"/>
          <p:cNvPicPr>
            <a:picLocks noChangeAspect="1"/>
          </p:cNvPicPr>
          <p:nvPr/>
        </p:nvPicPr>
        <p:blipFill>
          <a:blip r:embed="rId3" cstate="print"/>
          <a:srcRect t="10257" r="2589" b="8249"/>
          <a:stretch>
            <a:fillRect/>
          </a:stretch>
        </p:blipFill>
        <p:spPr>
          <a:xfrm>
            <a:off x="5076741" y="4084320"/>
            <a:ext cx="319982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5154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475" y="239358"/>
            <a:ext cx="7991381" cy="1143000"/>
          </a:xfrm>
        </p:spPr>
        <p:txBody>
          <a:bodyPr rtlCol="0">
            <a:normAutofit fontScale="90000"/>
          </a:bodyPr>
          <a:lstStyle/>
          <a:p>
            <a:pPr rtl="0"/>
            <a:r>
              <a:rPr lang="es" dirty="0"/>
              <a:t>Los 5 Elementos Básicos de la Salud Bucal </a:t>
            </a:r>
            <a:endParaRPr lang="en-US" dirty="0"/>
          </a:p>
        </p:txBody>
      </p:sp>
      <p:sp>
        <p:nvSpPr>
          <p:cNvPr id="3" name="Text Placeholder 2"/>
          <p:cNvSpPr>
            <a:spLocks noGrp="1"/>
          </p:cNvSpPr>
          <p:nvPr>
            <p:ph type="body" sz="quarter" idx="10"/>
          </p:nvPr>
        </p:nvSpPr>
        <p:spPr>
          <a:xfrm>
            <a:off x="0" y="1820333"/>
            <a:ext cx="9143999" cy="4416778"/>
          </a:xfrm>
        </p:spPr>
        <p:txBody>
          <a:bodyPr rtlCol="0">
            <a:normAutofit/>
          </a:bodyPr>
          <a:lstStyle/>
          <a:p>
            <a:pPr marL="1428750" lvl="0" indent="-514350" rtl="0">
              <a:spcAft>
                <a:spcPts val="600"/>
              </a:spcAft>
              <a:buFont typeface="Arial"/>
              <a:buAutoNum type="arabicPeriod"/>
            </a:pPr>
            <a:r>
              <a:rPr lang="es" dirty="0"/>
              <a:t>Los Dientes de Leche son importantes</a:t>
            </a:r>
          </a:p>
          <a:p>
            <a:pPr marL="1428750" lvl="0" indent="-514350" rtl="0">
              <a:spcAft>
                <a:spcPts val="600"/>
              </a:spcAft>
              <a:buFont typeface="Arial"/>
              <a:buAutoNum type="arabicPeriod"/>
            </a:pPr>
            <a:r>
              <a:rPr lang="es" dirty="0"/>
              <a:t>Agua para la Sed</a:t>
            </a:r>
          </a:p>
          <a:p>
            <a:pPr marL="1428750" lvl="0" indent="-514350" rtl="0">
              <a:spcAft>
                <a:spcPts val="600"/>
              </a:spcAft>
              <a:buFont typeface="Arial"/>
              <a:buAutoNum type="arabicPeriod"/>
            </a:pPr>
            <a:r>
              <a:rPr lang="es" dirty="0"/>
              <a:t>Alimentos Saludables para los Dientes</a:t>
            </a:r>
          </a:p>
          <a:p>
            <a:pPr marL="1428750" lvl="0" indent="-514350" rtl="0">
              <a:spcAft>
                <a:spcPts val="600"/>
              </a:spcAft>
              <a:buFont typeface="Arial"/>
              <a:buAutoNum type="arabicPeriod"/>
            </a:pPr>
            <a:r>
              <a:rPr lang="es" dirty="0"/>
              <a:t>Cepillarse, usar hilo dental, enjuagarse</a:t>
            </a:r>
          </a:p>
          <a:p>
            <a:pPr marL="1428750" lvl="0" indent="-514350" rtl="0">
              <a:spcAft>
                <a:spcPts val="600"/>
              </a:spcAft>
              <a:buFont typeface="Arial"/>
              <a:buAutoNum type="arabicPeriod"/>
            </a:pPr>
            <a:r>
              <a:rPr lang="es" dirty="0"/>
              <a:t>Acudir al Dentista</a:t>
            </a:r>
          </a:p>
          <a:p>
            <a:pPr marL="514350" indent="-514350" rtl="0">
              <a:buFont typeface="+mj-lt"/>
              <a:buAutoNum type="arabicPeriod"/>
            </a:pPr>
            <a:endParaRPr lang="en-US" dirty="0"/>
          </a:p>
        </p:txBody>
      </p:sp>
    </p:spTree>
    <p:extLst>
      <p:ext uri="{BB962C8B-B14F-4D97-AF65-F5344CB8AC3E}">
        <p14:creationId xmlns:p14="http://schemas.microsoft.com/office/powerpoint/2010/main" val="3832509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167828" y="1707675"/>
            <a:ext cx="7139457" cy="1475142"/>
          </a:xfrm>
        </p:spPr>
        <p:txBody>
          <a:bodyPr rtlCol="0">
            <a:normAutofit/>
          </a:bodyPr>
          <a:lstStyle/>
          <a:p>
            <a:pPr rtl="0"/>
            <a:r>
              <a:rPr lang="es" dirty="0"/>
              <a:t>Elementos Básicos de la Salud Bucal:</a:t>
            </a:r>
          </a:p>
          <a:p>
            <a:pPr rtl="0"/>
            <a:r>
              <a:rPr lang="es" b="1" i="0" dirty="0"/>
              <a:t>Los Dientes de Leche son </a:t>
            </a:r>
            <a:r>
              <a:rPr lang="es" b="1" i="0" dirty="0" smtClean="0"/>
              <a:t>importantes</a:t>
            </a:r>
            <a:endParaRPr lang="en-US" b="1" i="0" dirty="0"/>
          </a:p>
        </p:txBody>
      </p:sp>
      <p:sp>
        <p:nvSpPr>
          <p:cNvPr id="2" name="Rectangle 1"/>
          <p:cNvSpPr/>
          <p:nvPr/>
        </p:nvSpPr>
        <p:spPr>
          <a:xfrm>
            <a:off x="924560" y="1758475"/>
            <a:ext cx="547227" cy="769441"/>
          </a:xfrm>
          <a:prstGeom prst="rect">
            <a:avLst/>
          </a:prstGeom>
        </p:spPr>
        <p:txBody>
          <a:bodyPr wrap="square" rtlCol="0">
            <a:spAutoFit/>
          </a:bodyPr>
          <a:lstStyle/>
          <a:p>
            <a:pPr lvl="0" defTabSz="914400" rtl="0">
              <a:defRPr sz="1800" b="0" i="0" u="none" strike="noStrike" kern="0" cap="none" spc="0" baseline="0">
                <a:solidFill>
                  <a:srgbClr val="000000"/>
                </a:solidFill>
                <a:uFillTx/>
              </a:defRPr>
            </a:pPr>
            <a:r>
              <a:rPr lang="es" sz="4400" b="1">
                <a:solidFill>
                  <a:srgbClr val="FFFFFF"/>
                </a:solidFill>
              </a:rPr>
              <a:t>1</a:t>
            </a:r>
          </a:p>
        </p:txBody>
      </p:sp>
    </p:spTree>
    <p:extLst>
      <p:ext uri="{BB962C8B-B14F-4D97-AF65-F5344CB8AC3E}">
        <p14:creationId xmlns:p14="http://schemas.microsoft.com/office/powerpoint/2010/main" val="2607263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39358"/>
            <a:ext cx="9144000" cy="1143000"/>
          </a:xfrm>
        </p:spPr>
        <p:txBody>
          <a:bodyPr rtlCol="0">
            <a:normAutofit/>
          </a:bodyPr>
          <a:lstStyle/>
          <a:p>
            <a:pPr algn="ctr" rtl="0">
              <a:lnSpc>
                <a:spcPct val="80000"/>
              </a:lnSpc>
            </a:pPr>
            <a:r>
              <a:rPr lang="en" sz="2800" i="1" dirty="0"/>
              <a:t>Bocados Grandes</a:t>
            </a:r>
            <a:r>
              <a:rPr lang="en" sz="2800" dirty="0"/>
              <a:t>: Los Dientes de </a:t>
            </a:r>
            <a:r>
              <a:rPr lang="en" sz="2800" dirty="0" smtClean="0"/>
              <a:t>Leche </a:t>
            </a:r>
            <a:br>
              <a:rPr lang="en" sz="2800" dirty="0" smtClean="0"/>
            </a:br>
            <a:r>
              <a:rPr lang="en" sz="2800" dirty="0" smtClean="0"/>
              <a:t>son </a:t>
            </a:r>
            <a:r>
              <a:rPr lang="en" sz="2800" dirty="0"/>
              <a:t>importantes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03765" y="1673963"/>
            <a:ext cx="3336469" cy="4384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497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0337" y="198588"/>
            <a:ext cx="8141903" cy="1143000"/>
          </a:xfrm>
        </p:spPr>
        <p:txBody>
          <a:bodyPr rtlCol="0">
            <a:normAutofit/>
          </a:bodyPr>
          <a:lstStyle/>
          <a:p>
            <a:pPr algn="ctr" rtl="0">
              <a:lnSpc>
                <a:spcPct val="80000"/>
              </a:lnSpc>
            </a:pPr>
            <a:r>
              <a:rPr lang="es" sz="2800" dirty="0" smtClean="0"/>
              <a:t>Hora </a:t>
            </a:r>
            <a:r>
              <a:rPr lang="es" sz="2800" dirty="0"/>
              <a:t>de las Actividades en Círculo: </a:t>
            </a:r>
            <a:r>
              <a:rPr lang="es" sz="2800" dirty="0" smtClean="0"/>
              <a:t/>
            </a:r>
            <a:br>
              <a:rPr lang="es" sz="2800" dirty="0" smtClean="0"/>
            </a:br>
            <a:r>
              <a:rPr lang="es" sz="2800" dirty="0" smtClean="0"/>
              <a:t>Red </a:t>
            </a:r>
            <a:r>
              <a:rPr lang="es" sz="2800" dirty="0"/>
              <a:t>de Conocimiento sobre los Dientes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857" y="1574800"/>
            <a:ext cx="6572250" cy="4445000"/>
          </a:xfrm>
          <a:prstGeom prst="rect">
            <a:avLst/>
          </a:prstGeom>
          <a:noFill/>
          <a:ln>
            <a:noFill/>
          </a:ln>
        </p:spPr>
      </p:pic>
    </p:spTree>
    <p:extLst>
      <p:ext uri="{BB962C8B-B14F-4D97-AF65-F5344CB8AC3E}">
        <p14:creationId xmlns:p14="http://schemas.microsoft.com/office/powerpoint/2010/main" val="815582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TotalTime>
  <Words>5883</Words>
  <Application>Microsoft Office PowerPoint</Application>
  <PresentationFormat>On-screen Show (4:3)</PresentationFormat>
  <Paragraphs>611</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Accord Heavy SF</vt:lpstr>
      <vt:lpstr>Accord SF</vt:lpstr>
      <vt:lpstr>Arial</vt:lpstr>
      <vt:lpstr>Calibri</vt:lpstr>
      <vt:lpstr>Tahoma</vt:lpstr>
      <vt:lpstr>Office Theme</vt:lpstr>
      <vt:lpstr>PowerPoint Presentation</vt:lpstr>
      <vt:lpstr>Las metas para hoy </vt:lpstr>
      <vt:lpstr>Información sobre la salud bucal</vt:lpstr>
      <vt:lpstr>   Los niños detrás de las estadísticas</vt:lpstr>
      <vt:lpstr>       Lo que está incluido en Cavity Free Kids</vt:lpstr>
      <vt:lpstr>Los 5 Elementos Básicos de la Salud Bucal </vt:lpstr>
      <vt:lpstr>PowerPoint Presentation</vt:lpstr>
      <vt:lpstr>Bocados Grandes: Los Dientes de Leche  son importantes</vt:lpstr>
      <vt:lpstr>Hora de las Actividades en Círculo:  Red de Conocimiento sobre los Dientes</vt:lpstr>
      <vt:lpstr>Centros de Aprendizaje</vt:lpstr>
      <vt:lpstr>¿Cuáles son las causas de las caries?</vt:lpstr>
      <vt:lpstr> ¿Qué hacen los ataques de ácido  a nuestros dientes?</vt:lpstr>
      <vt:lpstr>Caries de la Primera Infancia</vt:lpstr>
      <vt:lpstr>Abscesos por caries no tratadas</vt:lpstr>
      <vt:lpstr>CFK para bebés y niños pequeños </vt:lpstr>
      <vt:lpstr>PowerPoint Presentation</vt:lpstr>
      <vt:lpstr>Folleto de Práctica para los Padres</vt:lpstr>
      <vt:lpstr>CFK a lo largo del día </vt:lpstr>
      <vt:lpstr>PowerPoint Presentation</vt:lpstr>
      <vt:lpstr>        Actividad para los Padres: Etiqueta de  información nutricional</vt:lpstr>
      <vt:lpstr>    Saludable para los dientes vs. poco saludable  para los dientes</vt:lpstr>
      <vt:lpstr>PowerPoint Presentation</vt:lpstr>
      <vt:lpstr>Procedimiento para cepillar los dientes</vt:lpstr>
      <vt:lpstr>¿Cómo Cepillarse?</vt:lpstr>
      <vt:lpstr>Almacenamiento del cepillo dental</vt:lpstr>
      <vt:lpstr>  El fluoruro ayuda a prevenir las caries </vt:lpstr>
      <vt:lpstr>PowerPoint Presentation</vt:lpstr>
      <vt:lpstr>Visitas al Dentista</vt:lpstr>
      <vt:lpstr>Conexión entre las familias y la atención</vt:lpstr>
      <vt:lpstr>Participación Familiar  </vt:lpstr>
      <vt:lpstr>Apéndice</vt:lpstr>
      <vt:lpstr>Compromiso con la salud bucal</vt:lpstr>
      <vt:lpstr>     Para una buena salud bucal de por vida</vt:lpstr>
    </vt:vector>
  </TitlesOfParts>
  <Company>People Designs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Michaels</dc:creator>
  <cp:lastModifiedBy>Matt Gonzalez</cp:lastModifiedBy>
  <cp:revision>177</cp:revision>
  <cp:lastPrinted>2015-07-30T00:20:38Z</cp:lastPrinted>
  <dcterms:created xsi:type="dcterms:W3CDTF">2015-07-20T21:11:28Z</dcterms:created>
  <dcterms:modified xsi:type="dcterms:W3CDTF">2019-11-15T18:30:58Z</dcterms:modified>
</cp:coreProperties>
</file>