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1" r:id="rId3"/>
  </p:sldMasterIdLst>
  <p:notesMasterIdLst>
    <p:notesMasterId r:id="rId37"/>
  </p:notesMasterIdLst>
  <p:sldIdLst>
    <p:sldId id="256" r:id="rId4"/>
    <p:sldId id="257" r:id="rId5"/>
    <p:sldId id="260" r:id="rId6"/>
    <p:sldId id="258" r:id="rId7"/>
    <p:sldId id="259" r:id="rId8"/>
    <p:sldId id="292" r:id="rId9"/>
    <p:sldId id="293" r:id="rId10"/>
    <p:sldId id="298" r:id="rId11"/>
    <p:sldId id="277" r:id="rId12"/>
    <p:sldId id="263" r:id="rId13"/>
    <p:sldId id="267" r:id="rId14"/>
    <p:sldId id="265" r:id="rId15"/>
    <p:sldId id="300" r:id="rId16"/>
    <p:sldId id="268" r:id="rId17"/>
    <p:sldId id="269" r:id="rId18"/>
    <p:sldId id="282" r:id="rId19"/>
    <p:sldId id="271" r:id="rId20"/>
    <p:sldId id="289" r:id="rId21"/>
    <p:sldId id="275" r:id="rId22"/>
    <p:sldId id="276" r:id="rId23"/>
    <p:sldId id="290" r:id="rId24"/>
    <p:sldId id="279" r:id="rId25"/>
    <p:sldId id="296" r:id="rId26"/>
    <p:sldId id="297" r:id="rId27"/>
    <p:sldId id="273" r:id="rId28"/>
    <p:sldId id="304" r:id="rId29"/>
    <p:sldId id="299" r:id="rId30"/>
    <p:sldId id="291" r:id="rId31"/>
    <p:sldId id="280" r:id="rId32"/>
    <p:sldId id="281" r:id="rId33"/>
    <p:sldId id="301" r:id="rId34"/>
    <p:sldId id="287" r:id="rId35"/>
    <p:sldId id="303"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sbgGnzAmRNJTg+hbRzlsQ==" hashData="7XG48AVwe2Yje00OrRm2+RNzKiU="/>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ri Amundson" initials="KA" lastIdx="1" clrIdx="0"/>
  <p:cmAuthor id="1" name="Becky"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C2C"/>
    <a:srgbClr val="EA5E00"/>
    <a:srgbClr val="7F3F98"/>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44" autoAdjust="0"/>
    <p:restoredTop sz="59408" autoAdjust="0"/>
  </p:normalViewPr>
  <p:slideViewPr>
    <p:cSldViewPr snapToGrid="0" snapToObjects="1">
      <p:cViewPr>
        <p:scale>
          <a:sx n="70" d="100"/>
          <a:sy n="70" d="100"/>
        </p:scale>
        <p:origin x="-568" y="48"/>
      </p:cViewPr>
      <p:guideLst>
        <p:guide orient="horz" pos="2160"/>
        <p:guide pos="2880"/>
      </p:guideLst>
    </p:cSldViewPr>
  </p:slideViewPr>
  <p:outlineViewPr>
    <p:cViewPr>
      <p:scale>
        <a:sx n="33" d="100"/>
        <a:sy n="33" d="100"/>
      </p:scale>
      <p:origin x="0" y="1810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89" d="100"/>
          <a:sy n="89" d="100"/>
        </p:scale>
        <p:origin x="-2094" y="133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0046C220-767C-4381-A92A-1BB21B2DDE58}" type="datetimeFigureOut">
              <a:rPr lang="en-US" smtClean="0"/>
              <a:pPr/>
              <a:t>3/11/16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54CF2373-6495-448E-A8BA-1D4A54D1385A}" type="slidenum">
              <a:rPr lang="en-US" smtClean="0"/>
              <a:pPr/>
              <a:t>‹#›</a:t>
            </a:fld>
            <a:endParaRPr lang="en-US" dirty="0"/>
          </a:p>
        </p:txBody>
      </p:sp>
    </p:spTree>
    <p:extLst>
      <p:ext uri="{BB962C8B-B14F-4D97-AF65-F5344CB8AC3E}">
        <p14:creationId xmlns:p14="http://schemas.microsoft.com/office/powerpoint/2010/main" val="4227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smtClean="0">
              <a:solidFill>
                <a:schemeClr val="tx1"/>
              </a:solidFill>
            </a:endParaRPr>
          </a:p>
          <a:p>
            <a:r>
              <a:rPr lang="en-US" dirty="0" smtClean="0"/>
              <a:t>Welcome!    Let's get to know you a little.</a:t>
            </a:r>
          </a:p>
          <a:p>
            <a:r>
              <a:rPr lang="en-US" dirty="0" smtClean="0"/>
              <a:t>Raise your hand </a:t>
            </a:r>
          </a:p>
          <a:p>
            <a:r>
              <a:rPr lang="en-US" dirty="0" smtClean="0"/>
              <a:t>- if this is the first OH training you’ve attended.</a:t>
            </a:r>
          </a:p>
          <a:p>
            <a:r>
              <a:rPr lang="en-US" dirty="0" smtClean="0"/>
              <a:t>- if you have used CFK or seen it in action</a:t>
            </a:r>
          </a:p>
          <a:p>
            <a:r>
              <a:rPr lang="en-US" dirty="0" smtClean="0"/>
              <a:t>-if you know as much about oral health as a dentist but you aren't sure how to get it into your home visits!   </a:t>
            </a:r>
          </a:p>
          <a:p>
            <a:r>
              <a:rPr lang="en-US" dirty="0" smtClean="0"/>
              <a:t>Alright! Well we are here to help!   </a:t>
            </a:r>
          </a:p>
          <a:p>
            <a:endParaRPr lang="en-US" dirty="0" smtClean="0"/>
          </a:p>
          <a:p>
            <a:r>
              <a:rPr lang="en-US" dirty="0" smtClean="0"/>
              <a:t>I promise.....With CFK you don't have to be a dentist to be able to positively impact the oral health of the families you visit. </a:t>
            </a:r>
          </a:p>
          <a:p>
            <a:pPr lvl="0"/>
            <a:endParaRPr lang="en-US" b="0" dirty="0" smtClean="0"/>
          </a:p>
          <a:p>
            <a:pPr lvl="0"/>
            <a:endParaRPr lang="en-US" b="0"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1</a:t>
            </a:fld>
            <a:endParaRPr lang="en-US" dirty="0"/>
          </a:p>
        </p:txBody>
      </p:sp>
    </p:spTree>
    <p:extLst>
      <p:ext uri="{BB962C8B-B14F-4D97-AF65-F5344CB8AC3E}">
        <p14:creationId xmlns:p14="http://schemas.microsoft.com/office/powerpoint/2010/main" val="12864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 </a:t>
            </a:r>
            <a:r>
              <a:rPr lang="en-US" sz="1000" b="1" u="sng" dirty="0" smtClean="0"/>
              <a:t>Big Bites: Baby Teeth Are Important:</a:t>
            </a:r>
            <a:endParaRPr lang="en-US" sz="1000" dirty="0" smtClean="0"/>
          </a:p>
          <a:p>
            <a:r>
              <a:rPr lang="en-US" sz="1000" dirty="0" smtClean="0"/>
              <a:t>Turn to the page 13 titled “Big Bites”. The Big Bites are the key oral health concepts children and parents need to know for each of the 5 basics.   They can also help clarify or jog the memory if there are questions after leaving training. </a:t>
            </a:r>
          </a:p>
          <a:p>
            <a:r>
              <a:rPr lang="en-US" sz="1000" dirty="0" smtClean="0"/>
              <a:t>We’d like to show you a demonstration that illustrates why baby teeth are important. I need 3 volunteers to be teeth. </a:t>
            </a:r>
          </a:p>
          <a:p>
            <a:r>
              <a:rPr lang="en-US" sz="1000" dirty="0" smtClean="0"/>
              <a:t>(</a:t>
            </a:r>
            <a:r>
              <a:rPr lang="en-US" sz="1000" i="1" dirty="0" smtClean="0"/>
              <a:t>volunteers step forward)</a:t>
            </a:r>
            <a:endParaRPr lang="en-US" sz="1000" dirty="0" smtClean="0"/>
          </a:p>
          <a:p>
            <a:r>
              <a:rPr lang="en-US" sz="1000" dirty="0" smtClean="0"/>
              <a:t>Look at these baby teeth--they start out clean and healthy, but what if this is a child who goes to bed with a bottle or one who is not having their teeth brushed every day. (</a:t>
            </a:r>
            <a:r>
              <a:rPr lang="en-US" sz="1000" b="1" i="1" dirty="0" smtClean="0"/>
              <a:t>Ask participants to turn paper over to brown side</a:t>
            </a:r>
            <a:r>
              <a:rPr lang="en-US" sz="1000" dirty="0" smtClean="0"/>
              <a:t>)</a:t>
            </a:r>
          </a:p>
          <a:p>
            <a:r>
              <a:rPr lang="en-US" sz="1000" dirty="0" smtClean="0"/>
              <a:t>Oh, No! This mouth is full of decay.  This tooth in the middle has become so decayed it has to be removed..  (</a:t>
            </a:r>
            <a:r>
              <a:rPr lang="en-US" sz="1000" b="1" i="1" dirty="0" smtClean="0"/>
              <a:t>Ask Center “tooth” to sit down)</a:t>
            </a:r>
            <a:r>
              <a:rPr lang="en-US" sz="1000" dirty="0" smtClean="0"/>
              <a:t>  </a:t>
            </a:r>
          </a:p>
          <a:p>
            <a:r>
              <a:rPr lang="en-US" sz="1000" dirty="0" smtClean="0"/>
              <a:t>  What happens to the baby teeth that are left? </a:t>
            </a:r>
            <a:r>
              <a:rPr lang="en-US" sz="1000" b="1" i="1" dirty="0" smtClean="0"/>
              <a:t>Ask for ideas from audience. </a:t>
            </a:r>
            <a:r>
              <a:rPr lang="en-US" sz="1000" dirty="0" smtClean="0"/>
              <a:t>That’s right, they scrunch in to fill the space (</a:t>
            </a:r>
            <a:r>
              <a:rPr lang="en-US" sz="1000" b="1" i="1" dirty="0" smtClean="0"/>
              <a:t>Volunteers bend toward each other) </a:t>
            </a:r>
            <a:r>
              <a:rPr lang="en-US" sz="1000" dirty="0" smtClean="0"/>
              <a:t> </a:t>
            </a:r>
          </a:p>
          <a:p>
            <a:r>
              <a:rPr lang="en-US" sz="1000" dirty="0" smtClean="0"/>
              <a:t> It is time for adult tooth to come in….What problems do you see now?   </a:t>
            </a:r>
          </a:p>
          <a:p>
            <a:r>
              <a:rPr lang="en-US" sz="1000" dirty="0" smtClean="0"/>
              <a:t>Yes, there is hardly room--it may come in crooked, be hard to clean. Baby teeth hold space for the permanent teeth &amp; help shape the face as the child grows </a:t>
            </a:r>
          </a:p>
          <a:p>
            <a:r>
              <a:rPr lang="en-US" sz="1000" dirty="0" smtClean="0"/>
              <a:t>…and look at her neighbors, they are full of decay... It hardly has a chance.  Soon it will decay, too (</a:t>
            </a:r>
            <a:r>
              <a:rPr lang="en-US" sz="1000" b="1" i="1" dirty="0" smtClean="0"/>
              <a:t>Flip to colored side of paper so all brown paper faces the audience.)</a:t>
            </a:r>
            <a:r>
              <a:rPr lang="en-US" sz="1000" dirty="0" smtClean="0"/>
              <a:t>   Learning how to care for baby</a:t>
            </a:r>
            <a:r>
              <a:rPr lang="en-US" sz="1000" b="1" i="1" dirty="0" smtClean="0"/>
              <a:t> teeth </a:t>
            </a:r>
            <a:r>
              <a:rPr lang="en-US" sz="1000" dirty="0" smtClean="0"/>
              <a:t>establishes good oral health habits and increases the likelihood of healthy teeth later in life.   Thank you volunteers….</a:t>
            </a:r>
          </a:p>
          <a:p>
            <a:r>
              <a:rPr lang="en-US" sz="1000" dirty="0" smtClean="0"/>
              <a:t>What if this child was missing several teeth? </a:t>
            </a:r>
          </a:p>
          <a:p>
            <a:r>
              <a:rPr lang="en-US" sz="1000" dirty="0" smtClean="0"/>
              <a:t>Yes, nutrition will suffer &amp; since the lips, tongues and teeth all work together to make sounds that make words, children with painful or missing teeth may develop speech problems. </a:t>
            </a:r>
          </a:p>
          <a:p>
            <a:r>
              <a:rPr lang="en-US" sz="1000" dirty="0" smtClean="0"/>
              <a:t>            .  </a:t>
            </a:r>
          </a:p>
          <a:p>
            <a:r>
              <a:rPr lang="en-US" sz="1000" dirty="0" smtClean="0"/>
              <a:t>Can you imagine doing this with parents at a Group Event?  You can find this activity in the Family Engagement section on page 140. </a:t>
            </a:r>
          </a:p>
          <a:p>
            <a:r>
              <a:rPr lang="en-US" sz="1000" dirty="0" smtClean="0"/>
              <a:t> </a:t>
            </a:r>
          </a:p>
          <a:p>
            <a:r>
              <a:rPr lang="en-US" sz="1000" dirty="0" smtClean="0"/>
              <a:t> </a:t>
            </a:r>
          </a:p>
          <a:p>
            <a:pPr lvl="0"/>
            <a:endParaRPr lang="en-US" sz="1000" dirty="0">
              <a:solidFill>
                <a:schemeClr val="tx1"/>
              </a:solidFill>
            </a:endParaRPr>
          </a:p>
          <a:p>
            <a:pPr lvl="0"/>
            <a:r>
              <a:rPr lang="en-US" sz="1000" dirty="0">
                <a:solidFill>
                  <a:schemeClr val="tx1"/>
                </a:solidFill>
              </a:rPr>
              <a:t>	 </a:t>
            </a:r>
          </a:p>
          <a:p>
            <a:pPr lvl="0"/>
            <a:r>
              <a:rPr lang="en-US" dirty="0">
                <a:solidFill>
                  <a:schemeClr val="tx1"/>
                </a:solidFill>
              </a:rPr>
              <a:t> </a:t>
            </a:r>
          </a:p>
          <a:p>
            <a:pPr lvl="0"/>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8173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u="sng" dirty="0" smtClean="0"/>
              <a:t>What Causes Cavities?:</a:t>
            </a:r>
          </a:p>
          <a:p>
            <a:r>
              <a:rPr lang="en-US" sz="900" dirty="0" smtClean="0"/>
              <a:t>How many of you do group events? Can you imagine doing this with parents there? You can find this activity in the Family Engagement section on page 140.  </a:t>
            </a:r>
          </a:p>
          <a:p>
            <a:endParaRPr lang="en-US" sz="900" dirty="0" smtClean="0"/>
          </a:p>
          <a:p>
            <a:r>
              <a:rPr lang="en-US" sz="900" dirty="0" smtClean="0"/>
              <a:t>YOU don't want to stay in lecture mode whether it is in a group or home visit, so you will find that CFK uses activities or demonstrations like the one you just saw…</a:t>
            </a:r>
          </a:p>
          <a:p>
            <a:r>
              <a:rPr lang="en-US" sz="900" dirty="0" smtClean="0"/>
              <a:t>Here’s another activity that dramatizes what causes cavities. Be thinking about how YOU might use it to engage parents.</a:t>
            </a:r>
          </a:p>
          <a:p>
            <a:r>
              <a:rPr lang="en-US" sz="900" dirty="0" smtClean="0"/>
              <a:t>  </a:t>
            </a:r>
          </a:p>
          <a:p>
            <a:r>
              <a:rPr lang="en-US" sz="900" dirty="0" smtClean="0"/>
              <a:t>What did your parents tell you causes cavities?    Those are good answers but there is a little more to it than that. This equation is a simple way to remember the process:</a:t>
            </a:r>
          </a:p>
          <a:p>
            <a:r>
              <a:rPr lang="en-US" sz="900" dirty="0" smtClean="0"/>
              <a:t>Germs plus the food for the germs creates an acid that weakens the teeth. </a:t>
            </a:r>
          </a:p>
          <a:p>
            <a:r>
              <a:rPr lang="en-US" sz="900" dirty="0" smtClean="0"/>
              <a:t>Let’s look at the first part of the equation, the germs. Imagine that this vase is a child’s mouth. For this demonstration pepper will represent the germs</a:t>
            </a:r>
          </a:p>
          <a:p>
            <a:r>
              <a:rPr lang="en-US" sz="900" dirty="0" smtClean="0"/>
              <a:t>(Hold up vase that already has some pepper in it)</a:t>
            </a:r>
          </a:p>
          <a:p>
            <a:r>
              <a:rPr lang="en-US" sz="900" dirty="0" smtClean="0"/>
              <a:t>We all have germs in our mouths. But, did you know that those germs—bacteria--can be spread from tooth to tooth &amp; from person to person, usually from mother to</a:t>
            </a:r>
          </a:p>
          <a:p>
            <a:r>
              <a:rPr lang="en-US" sz="900" dirty="0" smtClean="0"/>
              <a:t>child in the first 2 years of life? </a:t>
            </a:r>
          </a:p>
          <a:p>
            <a:r>
              <a:rPr lang="en-US" sz="900" dirty="0" smtClean="0"/>
              <a:t>If a mom has untreated cavities, she can spread her cavity- germs to her baby by sharing everyday items... like utensils (Ask audience member to  add a little pepper) or by taking a sip from baby’s </a:t>
            </a:r>
            <a:r>
              <a:rPr lang="en-US" sz="900" dirty="0" err="1" smtClean="0"/>
              <a:t>sippy</a:t>
            </a:r>
            <a:r>
              <a:rPr lang="en-US" sz="900" dirty="0" smtClean="0"/>
              <a:t> cup and then giving it to baby (Add pepper) or cleaning the pacifier in your own mouth? We’ve all seen it! (Add pepper)</a:t>
            </a:r>
          </a:p>
          <a:p>
            <a:r>
              <a:rPr lang="en-US" sz="900" dirty="0" smtClean="0"/>
              <a:t>We know it’s not likely that moms will stop doing these things. That’s why it is so VERY important that mom understands that she needs to have regular dental care, even during pregnancy, and that if she keeps her mouth healthy &amp; cavity free she will be less likely to pass germs to her baby, giving her little one a much better chance of avoiding cavities.</a:t>
            </a:r>
          </a:p>
          <a:p>
            <a:r>
              <a:rPr lang="en-US" sz="900" dirty="0" smtClean="0"/>
              <a:t>Now we have the germs but as we see from the equation there needs to be food for the germs to do their dirty work.  What do you think their favorite foods are? (Audience responds) That’s right! Germs thrive on sugary foods….things like cake, candy, ice cream &amp; soda pop…  (A different audience member puts in a little sugar)</a:t>
            </a:r>
          </a:p>
          <a:p>
            <a:r>
              <a:rPr lang="en-US" sz="900" dirty="0" smtClean="0"/>
              <a:t>We used to just blame sugar for causing cavities but we now know more about those germs. New science has taught us that the germs like foods that are easy for them to break down --or digest. So we now know that the germs not only like sugars, but that they like any of the refined carbohydrates, or foods whose main ingredient is white flour.   Things like; pretzels, chips, crackers, and white bread…foods we think of as starchy and a little sticky.  </a:t>
            </a:r>
          </a:p>
          <a:p>
            <a:r>
              <a:rPr lang="en-US" sz="900" dirty="0" smtClean="0"/>
              <a:t>For our demonstration, baking soda represents food. (Another audience member puts in a little soda)</a:t>
            </a:r>
          </a:p>
          <a:p>
            <a:endParaRPr lang="en-US" sz="900"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11</a:t>
            </a:fld>
            <a:endParaRPr lang="en-US" dirty="0"/>
          </a:p>
        </p:txBody>
      </p:sp>
    </p:spTree>
    <p:extLst>
      <p:ext uri="{BB962C8B-B14F-4D97-AF65-F5344CB8AC3E}">
        <p14:creationId xmlns:p14="http://schemas.microsoft.com/office/powerpoint/2010/main" val="42817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What do Acid Attacks do to Our Teeth?</a:t>
            </a:r>
          </a:p>
          <a:p>
            <a:r>
              <a:rPr lang="en-US" dirty="0" smtClean="0"/>
              <a:t>When we have germs in our mouth and we eat or drink sugary or starchy foods &amp; beverages, the germs eat them too.  They use the carbohydrates to grow and make more germs then get rid of the rest as a waste product called acid. (</a:t>
            </a:r>
            <a:r>
              <a:rPr lang="en-US" i="1" dirty="0" smtClean="0"/>
              <a:t>Add vinegar to vase</a:t>
            </a:r>
            <a:r>
              <a:rPr lang="en-US" dirty="0" smtClean="0"/>
              <a:t>)</a:t>
            </a:r>
          </a:p>
          <a:p>
            <a:r>
              <a:rPr lang="en-US" dirty="0" smtClean="0"/>
              <a:t> This acid flows on the teeth for </a:t>
            </a:r>
            <a:r>
              <a:rPr lang="en-US" u="sng" dirty="0" smtClean="0"/>
              <a:t>20 minutes</a:t>
            </a:r>
            <a:r>
              <a:rPr lang="en-US" dirty="0" smtClean="0"/>
              <a:t>!   We call this the “Acid Attack”. </a:t>
            </a:r>
          </a:p>
          <a:p>
            <a:r>
              <a:rPr lang="en-US" dirty="0" smtClean="0"/>
              <a:t> Let’s imagine that this is a baby who goes to bed with a bottle of milk or formula? One who sips on the bottle to get to sleep and every time he wakes during the night? </a:t>
            </a:r>
            <a:r>
              <a:rPr lang="en-US" i="1" dirty="0" smtClean="0"/>
              <a:t>(Add more baking soda and vinegar to vase a couple times)</a:t>
            </a:r>
            <a:endParaRPr lang="en-US" dirty="0" smtClean="0"/>
          </a:p>
          <a:p>
            <a:r>
              <a:rPr lang="en-US" dirty="0" smtClean="0"/>
              <a:t> Each time baby drinks more milk, there are 20 minutes more acid. </a:t>
            </a:r>
          </a:p>
          <a:p>
            <a:r>
              <a:rPr lang="en-US" dirty="0" smtClean="0"/>
              <a:t>When this scenario is repeated over &amp; over again those baby teeth end up sitting in acid all night long...getting weaker and softer and more susceptible to decay.</a:t>
            </a:r>
          </a:p>
          <a:p>
            <a:r>
              <a:rPr lang="en-US" dirty="0" smtClean="0"/>
              <a:t>This is how children get cavities. And the same thing happens to adult teeth when we constantly sip on sugary drinks like juices, lattes or those extra large sodas from the corner mini-mart.</a:t>
            </a:r>
          </a:p>
          <a:p>
            <a:r>
              <a:rPr lang="en-US" dirty="0" smtClean="0"/>
              <a:t>It’s not just the constant sipping that leads to decay, it can also happen by repeated snacking or grazing on crackers, cereal or other carbohydrates throughout the day. </a:t>
            </a:r>
          </a:p>
          <a:p>
            <a:r>
              <a:rPr lang="en-US" dirty="0" smtClean="0"/>
              <a:t>By limiting snacking and having regularly scheduled meals you can reduce the # of acid attacks and give the teeth a chance to REST &amp; REPAIR.  </a:t>
            </a:r>
          </a:p>
          <a:p>
            <a:r>
              <a:rPr lang="en-US" dirty="0" smtClean="0"/>
              <a:t>When those acid attacks have a chance to stop, our saliva which is full of protective minerals, flows on our teeth and strengthens or re-hardens them. That way the tooth is better protected &amp; prepared for future acid attacks.  </a:t>
            </a:r>
          </a:p>
          <a:p>
            <a:pPr defTabSz="931774">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12</a:t>
            </a:fld>
            <a:endParaRPr lang="en-US" dirty="0"/>
          </a:p>
        </p:txBody>
      </p:sp>
    </p:spTree>
    <p:extLst>
      <p:ext uri="{BB962C8B-B14F-4D97-AF65-F5344CB8AC3E}">
        <p14:creationId xmlns:p14="http://schemas.microsoft.com/office/powerpoint/2010/main" val="314832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Using CFK:</a:t>
            </a:r>
          </a:p>
          <a:p>
            <a:r>
              <a:rPr lang="en-US" dirty="0" smtClean="0"/>
              <a:t>Now that you have seen us do this, think about how it might work for you in a real visit.  Directions for this activity can be found in the Basic # 3 about Food. Flip through your book and call out the page number when you find instructions for this activity -  page 50 </a:t>
            </a:r>
          </a:p>
          <a:p>
            <a:r>
              <a:rPr lang="en-US" dirty="0" smtClean="0"/>
              <a:t>The Guide is not meant to be a script per se--you will want to deliver the information in a way that works for you...and for the parent you are visiting.  </a:t>
            </a:r>
          </a:p>
          <a:p>
            <a:r>
              <a:rPr lang="en-US" dirty="0" smtClean="0"/>
              <a:t>How many of you work with pregnant women?</a:t>
            </a:r>
          </a:p>
          <a:p>
            <a:r>
              <a:rPr lang="en-US" dirty="0" smtClean="0"/>
              <a:t>Even though this is designated for pregnant woman, you could do this at any time.</a:t>
            </a:r>
          </a:p>
          <a:p>
            <a:r>
              <a:rPr lang="en-US" dirty="0" smtClean="0"/>
              <a:t>Let's do a partner activity. Working with a partner, imagine you were planning a visit to talk about food and teeth. Choose whichever age you usually work with and use the Guide to plan a visit from start to finish.  Then we will have a couple groups report back.</a:t>
            </a: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13</a:t>
            </a:fld>
            <a:endParaRPr lang="en-US" dirty="0"/>
          </a:p>
        </p:txBody>
      </p:sp>
    </p:spTree>
    <p:extLst>
      <p:ext uri="{BB962C8B-B14F-4D97-AF65-F5344CB8AC3E}">
        <p14:creationId xmlns:p14="http://schemas.microsoft.com/office/powerpoint/2010/main" val="289861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CF2373-6495-448E-A8BA-1D4A54D1385A}"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r>
              <a:rPr lang="en-US" b="1" u="sng" dirty="0" smtClean="0"/>
              <a:t>Early Childhood Caries:   </a:t>
            </a:r>
            <a:r>
              <a:rPr lang="en-US" u="sng" dirty="0" smtClean="0"/>
              <a:t>   </a:t>
            </a:r>
            <a:endParaRPr lang="en-US" dirty="0" smtClean="0"/>
          </a:p>
          <a:p>
            <a:r>
              <a:rPr lang="en-US" dirty="0" smtClean="0"/>
              <a:t>Let’s look at the rest of the big bites for basic #1.  </a:t>
            </a:r>
          </a:p>
          <a:p>
            <a:r>
              <a:rPr lang="en-US" dirty="0" smtClean="0"/>
              <a:t>Another thing to know about tooth decay is that it is a progressive disease… That cavities start out small, like these white &amp; brown spots, and will become more advanced, like the black spots, if nothing is done. </a:t>
            </a:r>
          </a:p>
          <a:p>
            <a:r>
              <a:rPr lang="en-US" dirty="0" smtClean="0"/>
              <a:t>Left untreated the decay will continue to progress to the center of the tooth, the pulp, causing infections called abscesses.</a:t>
            </a:r>
          </a:p>
          <a:p>
            <a:endParaRPr lang="en-US" dirty="0" smtClean="0"/>
          </a:p>
          <a:p>
            <a:endParaRPr lang="en-US" dirty="0" smtClean="0"/>
          </a:p>
          <a:p>
            <a:r>
              <a:rPr lang="en-US" dirty="0" smtClean="0"/>
              <a:t>This is a message for parents, not kids.  Why do you think parents need to know this</a:t>
            </a:r>
            <a:r>
              <a:rPr lang="en-US" i="1" dirty="0" smtClean="0"/>
              <a:t>?   (audience)</a:t>
            </a:r>
            <a:endParaRPr lang="en-US" dirty="0" smtClean="0"/>
          </a:p>
          <a:p>
            <a:r>
              <a:rPr lang="en-US" dirty="0" smtClean="0"/>
              <a:t>*will take kids to dentist sooner,  </a:t>
            </a:r>
          </a:p>
          <a:p>
            <a:r>
              <a:rPr lang="en-US" dirty="0" smtClean="0"/>
              <a:t>*will make the connection with the idea of germs in our mouth, </a:t>
            </a:r>
          </a:p>
          <a:p>
            <a:r>
              <a:rPr lang="en-US" dirty="0" smtClean="0"/>
              <a:t>*will see dental disease as something that needs a </a:t>
            </a:r>
            <a:r>
              <a:rPr lang="en-US" dirty="0" err="1" smtClean="0"/>
              <a:t>dr</a:t>
            </a:r>
            <a:r>
              <a:rPr lang="en-US" dirty="0" smtClean="0"/>
              <a:t> or dentist care, </a:t>
            </a:r>
          </a:p>
          <a:p>
            <a:r>
              <a:rPr lang="en-US" dirty="0" smtClean="0"/>
              <a:t>*encourage them to look in their child's mouth, 	</a:t>
            </a:r>
          </a:p>
          <a:p>
            <a:r>
              <a:rPr lang="en-US" dirty="0" smtClean="0"/>
              <a:t>*will learn what to look for in their child's mouth, etc. </a:t>
            </a:r>
          </a:p>
          <a:p>
            <a:r>
              <a:rPr lang="en-US" dirty="0" smtClean="0"/>
              <a:t> </a:t>
            </a:r>
          </a:p>
          <a:p>
            <a:endParaRPr lang="en-US" dirty="0"/>
          </a:p>
        </p:txBody>
      </p:sp>
    </p:spTree>
    <p:extLst>
      <p:ext uri="{BB962C8B-B14F-4D97-AF65-F5344CB8AC3E}">
        <p14:creationId xmlns:p14="http://schemas.microsoft.com/office/powerpoint/2010/main" val="361602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u="sng" dirty="0" smtClean="0">
                <a:solidFill>
                  <a:schemeClr val="tx1"/>
                </a:solidFill>
              </a:rPr>
              <a:t>Abscess from Untreated Decay: </a:t>
            </a:r>
          </a:p>
          <a:p>
            <a:r>
              <a:rPr lang="en-US" dirty="0" smtClean="0"/>
              <a:t>This little guy has an abscessed tooth that has not been treated.  The infection has begun to spread throughout his face and will continue to spread to other parts of the body unless treatment is started immediately, within 24 hours. Children &amp; adults can become so sick from this type of infection they can die! So you can see that “Wait &amp; see” is NOT good advice when it comes to teeth.</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15</a:t>
            </a:fld>
            <a:endParaRPr lang="en-US" dirty="0"/>
          </a:p>
        </p:txBody>
      </p:sp>
    </p:spTree>
    <p:extLst>
      <p:ext uri="{BB962C8B-B14F-4D97-AF65-F5344CB8AC3E}">
        <p14:creationId xmlns:p14="http://schemas.microsoft.com/office/powerpoint/2010/main" val="16636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Basic #2 is Water First for Thirst” </a:t>
            </a:r>
          </a:p>
          <a:p>
            <a:r>
              <a:rPr lang="en-US" dirty="0" smtClean="0"/>
              <a:t>One of the reasons decay rates are increasing is because of all the sweetened drinks people sip on throughout the day.  </a:t>
            </a:r>
          </a:p>
          <a:p>
            <a:r>
              <a:rPr lang="en-US" dirty="0" smtClean="0"/>
              <a:t>Rather than sipping on sugary beverages why not choose the one drink that is not only healthy for your body but is great for your teeth too - water! It comes right out of your tap at home, for FREE. </a:t>
            </a:r>
          </a:p>
          <a:p>
            <a:r>
              <a:rPr lang="en-US" dirty="0" smtClean="0"/>
              <a:t>And in many communities, tap water has fluoride which helps strengthen the teeth &amp; make them more resistant to cavities. </a:t>
            </a:r>
          </a:p>
          <a:p>
            <a:r>
              <a:rPr lang="en-US" dirty="0" smtClean="0"/>
              <a:t>Unfortunately, the popularity of bottled water has resulted in people avoiding fluoridated tap water, putting them at a greater risk of developing cavities. Most bottled water does NOT have fluoride. Check the label to be sure.</a:t>
            </a:r>
          </a:p>
          <a:p>
            <a:r>
              <a:rPr lang="en-US" dirty="0" smtClean="0"/>
              <a:t>A rule of thumb to follow is- WATER FIRST FOR THIRST! Save soda &amp; juice for special occasions.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16</a:t>
            </a:fld>
            <a:endParaRPr lang="en-US" dirty="0"/>
          </a:p>
        </p:txBody>
      </p:sp>
    </p:spTree>
    <p:extLst>
      <p:ext uri="{BB962C8B-B14F-4D97-AF65-F5344CB8AC3E}">
        <p14:creationId xmlns:p14="http://schemas.microsoft.com/office/powerpoint/2010/main" val="32412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Parent Practice Handout:</a:t>
            </a:r>
          </a:p>
          <a:p>
            <a:r>
              <a:rPr lang="en-US" dirty="0" smtClean="0"/>
              <a:t>When we did our focus groups with home visitors they requested handouts to use during a discussion and to leave at the end of a visit.  They wanted handouts that were not too word heavy. And, because we are looking at behavior change, CFK handouts have an action step. </a:t>
            </a:r>
          </a:p>
          <a:p>
            <a:r>
              <a:rPr lang="en-US" dirty="0" smtClean="0"/>
              <a:t> To make it easy for you we have placed the handouts in two places--right by the visit where they are likely to be used and again in the Family Engagement section.  </a:t>
            </a:r>
          </a:p>
          <a:p>
            <a:r>
              <a:rPr lang="en-US" dirty="0" smtClean="0"/>
              <a:t>Find the Visit Guide for Water in the 6-36 month age and shout out the page number for the Parent Handout.  38/39</a:t>
            </a:r>
          </a:p>
          <a:p>
            <a:r>
              <a:rPr lang="en-US" dirty="0" smtClean="0"/>
              <a:t>You might be wondering why we chose such a large age span. Using water as an example, a lot happens in the 6-36 month age range. It isn’t long before baby is weaned from bottle or breast and starts drinking what his parents drink!  Work with your partner and discuss  some creative ways you  might use these handouts  in your visits.  Then we will hear from a couple groups. </a:t>
            </a:r>
          </a:p>
          <a:p>
            <a:endParaRPr lang="en-US" dirty="0" smtClean="0"/>
          </a:p>
        </p:txBody>
      </p:sp>
      <p:sp>
        <p:nvSpPr>
          <p:cNvPr id="4" name="Slide Number Placeholder 3"/>
          <p:cNvSpPr>
            <a:spLocks noGrp="1"/>
          </p:cNvSpPr>
          <p:nvPr>
            <p:ph type="sldNum" sz="quarter" idx="10"/>
          </p:nvPr>
        </p:nvSpPr>
        <p:spPr/>
        <p:txBody>
          <a:bodyPr/>
          <a:lstStyle/>
          <a:p>
            <a:fld id="{54CF2373-6495-448E-A8BA-1D4A54D1385A}" type="slidenum">
              <a:rPr lang="en-US" smtClean="0"/>
              <a:pPr/>
              <a:t>17</a:t>
            </a:fld>
            <a:endParaRPr lang="en-US" dirty="0"/>
          </a:p>
        </p:txBody>
      </p:sp>
    </p:spTree>
    <p:extLst>
      <p:ext uri="{BB962C8B-B14F-4D97-AF65-F5344CB8AC3E}">
        <p14:creationId xmlns:p14="http://schemas.microsoft.com/office/powerpoint/2010/main" val="6630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solidFill>
                  <a:schemeClr val="tx1"/>
                </a:solidFill>
              </a:rPr>
              <a:t>Basic #3 Tooth Healthy Foods: </a:t>
            </a:r>
          </a:p>
          <a:p>
            <a:pPr lvl="0"/>
            <a:r>
              <a:rPr lang="en-US" dirty="0" smtClean="0">
                <a:solidFill>
                  <a:schemeClr val="tx1"/>
                </a:solidFill>
              </a:rPr>
              <a:t> </a:t>
            </a:r>
          </a:p>
          <a:p>
            <a:r>
              <a:rPr lang="en-US" dirty="0" smtClean="0"/>
              <a:t>On to Basic #3 which takes us back to how we can change the cavity causing equation. We talked about HOW OFTEN we eat. Now we’ll look at WHAT we eat. </a:t>
            </a:r>
          </a:p>
          <a:p>
            <a:pPr lvl="0"/>
            <a:endParaRPr lang="en-US" dirty="0" smtClean="0">
              <a:solidFill>
                <a:schemeClr val="tx1"/>
              </a:solidFill>
            </a:endParaRPr>
          </a:p>
          <a:p>
            <a:pPr lvl="0"/>
            <a:r>
              <a:rPr lang="en-US" dirty="0" smtClean="0">
                <a:solidFill>
                  <a:schemeClr val="tx1"/>
                </a:solidFill>
              </a:rPr>
              <a:t> </a:t>
            </a:r>
          </a:p>
          <a:p>
            <a:pPr lvl="0"/>
            <a:r>
              <a:rPr lang="en-US" dirty="0" smtClean="0">
                <a:solidFill>
                  <a:schemeClr val="tx1"/>
                </a:solidFill>
              </a:rPr>
              <a:t> </a:t>
            </a:r>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18</a:t>
            </a:fld>
            <a:endParaRPr lang="en-US" dirty="0"/>
          </a:p>
        </p:txBody>
      </p:sp>
    </p:spTree>
    <p:extLst>
      <p:ext uri="{BB962C8B-B14F-4D97-AF65-F5344CB8AC3E}">
        <p14:creationId xmlns:p14="http://schemas.microsoft.com/office/powerpoint/2010/main" val="165064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u="sng" dirty="0" smtClean="0"/>
              <a:t>Parent Activity: Nutrition Facts Label:</a:t>
            </a:r>
          </a:p>
          <a:p>
            <a:r>
              <a:rPr lang="en-US" sz="900" u="sng" dirty="0" smtClean="0"/>
              <a:t>  </a:t>
            </a:r>
            <a:endParaRPr lang="en-US" sz="900" dirty="0" smtClean="0"/>
          </a:p>
          <a:p>
            <a:r>
              <a:rPr lang="en-US" sz="900" dirty="0" smtClean="0"/>
              <a:t>While looking thru the visit guide a minute ago you may have noticed the parent child activity listed called “guess the sugar”. We’d like to show you an example of how you can incorporate that activity during a home visit when you are discussing nutrition.  The actual script is on page 146.</a:t>
            </a:r>
          </a:p>
          <a:p>
            <a:r>
              <a:rPr lang="en-US" sz="900" dirty="0" smtClean="0"/>
              <a:t> Let's say you are on a home visit &amp; the parent tells you that their child doesn’t like milk and wonders if chocolate milk is a good alternative.  </a:t>
            </a:r>
          </a:p>
          <a:p>
            <a:r>
              <a:rPr lang="en-US" sz="900" dirty="0" smtClean="0"/>
              <a:t>How can she determine if this is a good choice for his teeth?   (audience—nutrition label, sugar content)</a:t>
            </a:r>
          </a:p>
          <a:p>
            <a:r>
              <a:rPr lang="en-US" sz="900" dirty="0" smtClean="0"/>
              <a:t>Raise your hand if you are familiar with how to read nutrition facts labels. </a:t>
            </a:r>
          </a:p>
          <a:p>
            <a:r>
              <a:rPr lang="en-US" sz="900" dirty="0" smtClean="0"/>
              <a:t>It looks as though most of you have had some experience with reading these so let’s just focus on the parts of the label that are SPECIFIC to oral health. </a:t>
            </a:r>
          </a:p>
          <a:p>
            <a:r>
              <a:rPr lang="en-US" sz="900" dirty="0" smtClean="0"/>
              <a:t>		</a:t>
            </a:r>
          </a:p>
          <a:p>
            <a:r>
              <a:rPr lang="en-US" sz="900" dirty="0" smtClean="0"/>
              <a:t>Since we already know that carbohydrates increase the risk for decay we will want to look at the heading Total Carbohydrates. Here it lists fiber &amp; sugar. </a:t>
            </a:r>
          </a:p>
          <a:p>
            <a:r>
              <a:rPr lang="en-US" sz="900" dirty="0" smtClean="0"/>
              <a:t>It’s important to note that foods with a high fiber content are better for your teeth because they are harder for the germs to break down &amp; create acid attacks. </a:t>
            </a:r>
          </a:p>
          <a:p>
            <a:r>
              <a:rPr lang="en-US" sz="900" dirty="0" smtClean="0"/>
              <a:t>But, I see everything is listed in grams…….who can tell me what a gram looks like?  (audience)</a:t>
            </a:r>
          </a:p>
          <a:p>
            <a:r>
              <a:rPr lang="en-US" sz="900" dirty="0" smtClean="0"/>
              <a:t>It is hard to picture!   But I do know that there are 4 grams in one teaspoon of sugar. </a:t>
            </a:r>
          </a:p>
          <a:p>
            <a:r>
              <a:rPr lang="en-US" sz="900" dirty="0" smtClean="0"/>
              <a:t>This label says 28 grams of sugar….divided by 4……how many spoons of sugar is that? (audience—7 teaspoons)</a:t>
            </a:r>
          </a:p>
          <a:p>
            <a:r>
              <a:rPr lang="en-US" sz="900" dirty="0" smtClean="0"/>
              <a:t> </a:t>
            </a:r>
          </a:p>
          <a:p>
            <a:r>
              <a:rPr lang="en-US" sz="900" dirty="0" smtClean="0"/>
              <a:t>But that is only for one serving. This bottle says there are 2 servings per bottle. If my child is going to drink the entire bottle, I need to multiply 7 teaspoons by 2. </a:t>
            </a:r>
          </a:p>
          <a:p>
            <a:r>
              <a:rPr lang="en-US" sz="900" i="1" dirty="0" smtClean="0"/>
              <a:t>Ask audience for total teaspoons-</a:t>
            </a:r>
            <a:r>
              <a:rPr lang="en-US" sz="900" dirty="0" smtClean="0"/>
              <a:t> There are 14 teaspoons in this bottle of chocolate milk!</a:t>
            </a:r>
          </a:p>
          <a:p>
            <a:r>
              <a:rPr lang="en-US" sz="900" dirty="0" smtClean="0"/>
              <a:t>So, IS chocolate milk a good alternative? Well..it does have protein, calcium and vitamin D but it also has a LOT of sugar! Maybe it would be best to save for special occasions.</a:t>
            </a:r>
          </a:p>
          <a:p>
            <a:r>
              <a:rPr lang="en-US" sz="900" b="1" dirty="0" smtClean="0"/>
              <a:t>Additional:</a:t>
            </a:r>
            <a:r>
              <a:rPr lang="en-US" sz="900" dirty="0" smtClean="0"/>
              <a:t> Are you curious how much added sugar is </a:t>
            </a:r>
            <a:r>
              <a:rPr lang="en-US" sz="900" i="1" dirty="0" smtClean="0"/>
              <a:t>recommended</a:t>
            </a:r>
            <a:r>
              <a:rPr lang="en-US" sz="900" dirty="0" smtClean="0"/>
              <a:t>?  The  American Heart Association recommends: </a:t>
            </a:r>
          </a:p>
          <a:p>
            <a:r>
              <a:rPr lang="en-US" sz="900" dirty="0" smtClean="0"/>
              <a:t>Adult males 9 teaspoons; Adult females 6 teaspoons; Kids age 4-8  3 teaspoons</a:t>
            </a:r>
          </a:p>
          <a:p>
            <a:r>
              <a:rPr lang="en-US" sz="900" dirty="0" smtClean="0"/>
              <a:t> </a:t>
            </a:r>
          </a:p>
          <a:p>
            <a:endParaRPr lang="en-US" sz="90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19</a:t>
            </a:fld>
            <a:endParaRPr lang="en-US" dirty="0"/>
          </a:p>
        </p:txBody>
      </p:sp>
    </p:spTree>
    <p:extLst>
      <p:ext uri="{BB962C8B-B14F-4D97-AF65-F5344CB8AC3E}">
        <p14:creationId xmlns:p14="http://schemas.microsoft.com/office/powerpoint/2010/main" val="148457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b="1" u="sng" baseline="0" dirty="0" smtClean="0">
                <a:solidFill>
                  <a:schemeClr val="tx1"/>
                </a:solidFill>
              </a:rPr>
              <a:t>Goals for Today:</a:t>
            </a:r>
          </a:p>
          <a:p>
            <a:r>
              <a:rPr lang="en-US" dirty="0" smtClean="0"/>
              <a:t>We want to make teaching oral health easy for you.  By the end of this session we want you to:</a:t>
            </a:r>
          </a:p>
          <a:p>
            <a:r>
              <a:rPr lang="en-US" dirty="0" smtClean="0"/>
              <a:t>-  Understand what causes cavities and how to prevent them. </a:t>
            </a:r>
          </a:p>
          <a:p>
            <a:r>
              <a:rPr lang="en-US" dirty="0" smtClean="0"/>
              <a:t>-  Understand how the CFK resources are flexible and complement your program</a:t>
            </a:r>
          </a:p>
          <a:p>
            <a:r>
              <a:rPr lang="en-US" dirty="0" smtClean="0"/>
              <a:t>-  and be comfortable using them with both children and parents</a:t>
            </a:r>
          </a:p>
          <a:p>
            <a:endParaRPr lang="en-US" i="1" dirty="0" smtClean="0">
              <a:solidFill>
                <a:schemeClr val="tx1"/>
              </a:solidFill>
            </a:endParaRPr>
          </a:p>
          <a:p>
            <a:pPr lvl="0"/>
            <a:endParaRPr lang="en-US" i="1" dirty="0" smtClean="0">
              <a:solidFill>
                <a:schemeClr val="tx1"/>
              </a:solidFill>
            </a:endParaRPr>
          </a:p>
          <a:p>
            <a:pPr lvl="0"/>
            <a:endParaRPr lang="en-US" dirty="0" smtClean="0">
              <a:solidFill>
                <a:schemeClr val="tx1"/>
              </a:solidFill>
            </a:endParaRPr>
          </a:p>
          <a:p>
            <a:pPr lvl="0"/>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a:t>
            </a:fld>
            <a:endParaRPr lang="en-US" dirty="0"/>
          </a:p>
        </p:txBody>
      </p:sp>
    </p:spTree>
    <p:extLst>
      <p:ext uri="{BB962C8B-B14F-4D97-AF65-F5344CB8AC3E}">
        <p14:creationId xmlns:p14="http://schemas.microsoft.com/office/powerpoint/2010/main" val="219323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Tooth Healthy vs. Tooth Unhealthy: </a:t>
            </a:r>
          </a:p>
          <a:p>
            <a:r>
              <a:rPr lang="en-US" u="sng" dirty="0" smtClean="0"/>
              <a:t>Bring cubes and bag of sugar for a day.</a:t>
            </a:r>
            <a:endParaRPr lang="en-US" dirty="0" smtClean="0"/>
          </a:p>
          <a:p>
            <a:r>
              <a:rPr lang="en-US" dirty="0" smtClean="0"/>
              <a:t>We know that sugar is not the ONLY cause of cavities but if we can help everyone be more aware of the sugar in food and drinks they may give their kids less.  A powerful activity for parents is to guess--and then spoon or stack--the amount of sugar in a few common foods or drinks. </a:t>
            </a:r>
          </a:p>
          <a:p>
            <a:r>
              <a:rPr lang="en-US" dirty="0" smtClean="0"/>
              <a:t> There are sugar cubes on your table--each one is about a teaspoon. Try to guess how much sugar is in 1 CAPRI SUN HAS about 28 grams or 6.5 – 7.5   TSP….TREETOP APPLE JUICE BOX=6.5 TSP   </a:t>
            </a:r>
          </a:p>
          <a:p>
            <a:r>
              <a:rPr lang="en-US" dirty="0" smtClean="0"/>
              <a:t>We are realistic and don't ask people to give up sugary or carbohydrate foods completely.  We don't label foods as good or bad.</a:t>
            </a:r>
          </a:p>
          <a:p>
            <a:r>
              <a:rPr lang="en-US" dirty="0" smtClean="0"/>
              <a:t>Instead, we talk about Tooth Healthy and Tooth UN Healthy foods. OR</a:t>
            </a:r>
          </a:p>
          <a:p>
            <a:r>
              <a:rPr lang="en-US" dirty="0" smtClean="0"/>
              <a:t>Everyday Foods and Special Occasion Foods.  Treat treats as treats.</a:t>
            </a:r>
          </a:p>
          <a:p>
            <a:endParaRPr lang="en-US" dirty="0" smtClean="0"/>
          </a:p>
          <a:p>
            <a:r>
              <a:rPr lang="en-US" dirty="0" smtClean="0"/>
              <a:t>Saving treats as treats is a message that preschool age kids can understand.   On your tables are some examples that are tricky for a lot of people.  When I come to you, hold it for everyone to see then decide which bag to put it in. (Raisins, sticky granola bars, fruit snacks, yogurt)   </a:t>
            </a:r>
          </a:p>
          <a:p>
            <a:r>
              <a:rPr lang="en-US" dirty="0" smtClean="0"/>
              <a:t>BH- How many of you work with preschool age, 3-5 year olds?</a:t>
            </a:r>
          </a:p>
          <a:p>
            <a:r>
              <a:rPr lang="en-US" dirty="0" smtClean="0"/>
              <a:t>At that age I bet children are more involved in activities during the visit.   If you work with 2 year olds you may want to peek in the preschool section and adapt some of the activities for a slightly younger child.  And the reverse is true, too.   There are some fun activities and songs in the younger age section that preschoolers might enjoy!  Turn to this page  68 to see the directions for preschoolers to sort foods.</a:t>
            </a:r>
          </a:p>
          <a:p>
            <a:r>
              <a:rPr lang="en-US" b="1" dirty="0" smtClean="0"/>
              <a:t>	</a:t>
            </a:r>
            <a:endParaRPr lang="en-US" dirty="0" smtClean="0"/>
          </a:p>
          <a:p>
            <a:pPr lvl="0"/>
            <a:endParaRPr lang="en-US" b="1"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20</a:t>
            </a:fld>
            <a:endParaRPr lang="en-US" dirty="0"/>
          </a:p>
        </p:txBody>
      </p:sp>
    </p:spTree>
    <p:extLst>
      <p:ext uri="{BB962C8B-B14F-4D97-AF65-F5344CB8AC3E}">
        <p14:creationId xmlns:p14="http://schemas.microsoft.com/office/powerpoint/2010/main" val="345309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Basic #4 Brush, Floss, Swish:</a:t>
            </a:r>
          </a:p>
          <a:p>
            <a:r>
              <a:rPr lang="en-US" dirty="0" smtClean="0"/>
              <a:t>Basic #4 deals with the oral health routines we can do every day to help prevent cavities.  </a:t>
            </a:r>
          </a:p>
          <a:p>
            <a:r>
              <a:rPr lang="en-US" dirty="0" smtClean="0"/>
              <a:t>Lets look again at the vase from the earlier acid attack demo. See the film that has formed on the sides of the vase (hold up). This film, plaque, is only removed by brushing &amp; flossing. Unfortunately, we can never remove ALL of the germs/plaque, but we can get rid of enough of them to keep them under control.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21</a:t>
            </a:fld>
            <a:endParaRPr lang="en-US" dirty="0"/>
          </a:p>
        </p:txBody>
      </p:sp>
    </p:spTree>
    <p:extLst>
      <p:ext uri="{BB962C8B-B14F-4D97-AF65-F5344CB8AC3E}">
        <p14:creationId xmlns:p14="http://schemas.microsoft.com/office/powerpoint/2010/main" val="262022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u="sng" dirty="0" smtClean="0"/>
              <a:t>How to Brush:</a:t>
            </a:r>
          </a:p>
          <a:p>
            <a:r>
              <a:rPr lang="en-US" sz="900" dirty="0" smtClean="0"/>
              <a:t>Cleaning away the germs should start even before the baby has their first tooth. Simply wipe the gums &amp; tongue with a soft cloth or gauze after feedings. Parents can even make this part of the bath time routine. </a:t>
            </a:r>
          </a:p>
          <a:p>
            <a:r>
              <a:rPr lang="en-US" sz="900" dirty="0" smtClean="0"/>
              <a:t>When that first little tooth comes in, it is time to introduce a small toothbrush. Some parents may feel more comfortable using the finger-tip brushes that can be found at various stores.  </a:t>
            </a:r>
          </a:p>
          <a:p>
            <a:r>
              <a:rPr lang="en-US" sz="900" dirty="0" smtClean="0"/>
              <a:t> Everyone should brush their teeth for two minutes, two times a day, after breakfast and always before bed. Bedtime is the most important time to brush teeth so those germs &amp; food particles don’t sit on the teeth all night making acid attacks. </a:t>
            </a:r>
          </a:p>
          <a:p>
            <a:r>
              <a:rPr lang="en-US" sz="900" dirty="0" smtClean="0"/>
              <a:t>You should always use a soft-bristled brush. The harder ones are much too stiff for your teeth &amp; gums and can cause irritation. </a:t>
            </a:r>
          </a:p>
          <a:p>
            <a:r>
              <a:rPr lang="en-US" sz="900" dirty="0" smtClean="0"/>
              <a:t>And you should use fluoride toothpaste. But the amount you use is very different from what you see on commercials. You only need a smear of toothpaste when the first tooth appears and at 3; use the size of a pea.</a:t>
            </a:r>
          </a:p>
          <a:p>
            <a:r>
              <a:rPr lang="en-US" sz="900" dirty="0" smtClean="0"/>
              <a:t> It’s important to know that it’s the brush (or floss) that removes the plaque…not the toothpaste. But the paste is still very important because the fluoride in the paste helps protect the teeth.  </a:t>
            </a:r>
          </a:p>
          <a:p>
            <a:r>
              <a:rPr lang="en-US" sz="900" dirty="0" smtClean="0"/>
              <a:t>Let’s go over the basic brushing technique… </a:t>
            </a:r>
          </a:p>
          <a:p>
            <a:r>
              <a:rPr lang="en-US" sz="900" dirty="0" smtClean="0"/>
              <a:t>Bristles pointed at an angle to the gums, use brush in circular (</a:t>
            </a:r>
            <a:r>
              <a:rPr lang="en-US" sz="900" dirty="0" err="1" smtClean="0"/>
              <a:t>teeney</a:t>
            </a:r>
            <a:r>
              <a:rPr lang="en-US" sz="900" dirty="0" smtClean="0"/>
              <a:t> tiny tickly circles) motions to brush one tooth at a time. Brush the outsides, insides, and biting surfaces. Top &amp; bottom teeth. And don’t forget the tongue! Brushing the germs off the tongue helps get rid of bad breath. When you are done brushing there is NO NEED to rinse. </a:t>
            </a:r>
          </a:p>
          <a:p>
            <a:r>
              <a:rPr lang="en-US" sz="900" dirty="0" smtClean="0"/>
              <a:t>We want the fluoride in the paste to remain in the mouth to prevent decay.</a:t>
            </a:r>
          </a:p>
          <a:p>
            <a:r>
              <a:rPr lang="en-US" sz="900" dirty="0" smtClean="0"/>
              <a:t>While it’s great that kids try to brush on their own, adults should assist children with brushing until they are about 8 years old. And they should try to make brushing FUN! Play music or use timers…whatever appeals to their child. </a:t>
            </a:r>
          </a:p>
          <a:p>
            <a:r>
              <a:rPr lang="en-US" sz="900" dirty="0" smtClean="0"/>
              <a:t>Toothbrushes should be replaced about every 3 months, when you’ve been sick, or when it looks worn or frayed. </a:t>
            </a:r>
          </a:p>
          <a:p>
            <a:r>
              <a:rPr lang="en-US" sz="900" dirty="0" smtClean="0"/>
              <a:t>Have any of you gone to a home visit and found that family members are sharing a brush? It’s important to NEVER share a toothbrush...even with a family member because you would be sharing germs! You may be able to get toothbrushes donated by your own dentist, local dental society, or even local non-profit organizations. </a:t>
            </a:r>
          </a:p>
          <a:p>
            <a:endParaRPr lang="en-US" sz="90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22</a:t>
            </a:fld>
            <a:endParaRPr lang="en-US" dirty="0"/>
          </a:p>
        </p:txBody>
      </p:sp>
    </p:spTree>
    <p:extLst>
      <p:ext uri="{BB962C8B-B14F-4D97-AF65-F5344CB8AC3E}">
        <p14:creationId xmlns:p14="http://schemas.microsoft.com/office/powerpoint/2010/main" val="978348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691632-305E-45C7-AB59-24C90FA6918B}" type="slidenum">
              <a:rPr lang="en-US" smtClean="0"/>
              <a:pPr/>
              <a:t>23</a:t>
            </a:fld>
            <a:endParaRPr lang="en-US" dirty="0"/>
          </a:p>
        </p:txBody>
      </p:sp>
      <p:sp>
        <p:nvSpPr>
          <p:cNvPr id="5" name="Notes Placeholder 4"/>
          <p:cNvSpPr>
            <a:spLocks noGrp="1"/>
          </p:cNvSpPr>
          <p:nvPr>
            <p:ph type="body" sz="quarter" idx="11"/>
          </p:nvPr>
        </p:nvSpPr>
        <p:spPr/>
        <p:txBody>
          <a:bodyPr>
            <a:noAutofit/>
          </a:bodyPr>
          <a:lstStyle/>
          <a:p>
            <a:r>
              <a:rPr lang="en-US" sz="1400" b="1" dirty="0" smtClean="0"/>
              <a:t>How to Floss:</a:t>
            </a:r>
          </a:p>
          <a:p>
            <a:r>
              <a:rPr lang="en-US" sz="1400" dirty="0" smtClean="0"/>
              <a:t>Flossing removes plaque and food debris that sticks between the teeth in places your brush can’t reach.  </a:t>
            </a:r>
          </a:p>
          <a:p>
            <a:r>
              <a:rPr lang="en-US" sz="1400" dirty="0" smtClean="0"/>
              <a:t>Flossing should be started when kid’s teeth begin to touch and just like with brushing, parents need to help. Young children just don’t have the coordination to do it on their own.  Adults may find it hard to get their big fingers in a child’s tiny mouth so they can use a floss holder or floss aid to reach those back teeth.  </a:t>
            </a:r>
          </a:p>
          <a:p>
            <a:r>
              <a:rPr lang="en-US" sz="1400" dirty="0" smtClean="0"/>
              <a:t>You each have a piece of "floss" at your table.  Choose a partner; one of you will be the home visitor and the other a parent.    </a:t>
            </a:r>
          </a:p>
          <a:p>
            <a:r>
              <a:rPr lang="en-US" sz="1400" dirty="0" smtClean="0"/>
              <a:t>Using the directions on page 81, pretend you are on a home visit &amp; you are teaching mom how to floss.  </a:t>
            </a:r>
          </a:p>
          <a:p>
            <a:r>
              <a:rPr lang="en-US" sz="1400" dirty="0" smtClean="0"/>
              <a:t>The most important thing to remember about flossing is to GENTLY wrap the floss towards the side of the tooth, never using pressure or forcing the floss between the teeth. This could result in cutting or bruising that little point of gum tissue between the teeth which hurts &amp; makes the gums bleed! </a:t>
            </a:r>
          </a:p>
          <a:p>
            <a:r>
              <a:rPr lang="en-US" sz="1400" dirty="0" smtClean="0"/>
              <a:t> </a:t>
            </a:r>
          </a:p>
          <a:p>
            <a:r>
              <a:rPr lang="en-US" sz="1400" dirty="0" smtClean="0"/>
              <a:t> </a:t>
            </a:r>
          </a:p>
          <a:p>
            <a:endParaRPr lang="en-US" sz="1400" dirty="0"/>
          </a:p>
        </p:txBody>
      </p:sp>
    </p:spTree>
    <p:extLst>
      <p:ext uri="{BB962C8B-B14F-4D97-AF65-F5344CB8AC3E}">
        <p14:creationId xmlns:p14="http://schemas.microsoft.com/office/powerpoint/2010/main" val="42028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1691632-305E-45C7-AB59-24C90FA6918B}" type="slidenum">
              <a:rPr lang="en-US" smtClean="0">
                <a:solidFill>
                  <a:prstClr val="black"/>
                </a:solidFill>
              </a:rPr>
              <a:pPr/>
              <a:t>24</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r>
              <a:rPr lang="en-US" sz="1400" b="1" dirty="0" smtClean="0"/>
              <a:t>Swish and Swallow:</a:t>
            </a:r>
          </a:p>
          <a:p>
            <a:r>
              <a:rPr lang="en-US" sz="1400" dirty="0" smtClean="0"/>
              <a:t>Swish &amp; swallowing is great for those times in between brushings.</a:t>
            </a:r>
          </a:p>
          <a:p>
            <a:r>
              <a:rPr lang="en-US" sz="1400" dirty="0" smtClean="0"/>
              <a:t>Swish &amp; swallow is not a substitute for brushing &amp; flossing but should be used in ADDITION to brushing &amp; flossing because it does not remove the germs but can help to wash away the food that is stuck on the teeth &amp; it helps to stop acid attacks.</a:t>
            </a:r>
          </a:p>
          <a:p>
            <a:r>
              <a:rPr lang="en-US" sz="1400" dirty="0" smtClean="0"/>
              <a:t>Simply take a gulp of water &amp; vigorously swish it around the mouth…then swallow (or spit it out).</a:t>
            </a:r>
          </a:p>
          <a:p>
            <a:endParaRPr lang="en-US" sz="1400" dirty="0" smtClean="0"/>
          </a:p>
          <a:p>
            <a:endParaRPr lang="en-US" sz="1400" dirty="0"/>
          </a:p>
        </p:txBody>
      </p:sp>
    </p:spTree>
    <p:extLst>
      <p:ext uri="{BB962C8B-B14F-4D97-AF65-F5344CB8AC3E}">
        <p14:creationId xmlns:p14="http://schemas.microsoft.com/office/powerpoint/2010/main" val="213371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Fluoride Helps Prevent Tooth Decay:</a:t>
            </a:r>
          </a:p>
          <a:p>
            <a:r>
              <a:rPr lang="en-US" dirty="0" smtClean="0"/>
              <a:t>Since many parents may have questions or MISCONCEPTIONS about fluoride we have included a parent practice handout on page 128 to help answer questions. Or you can visit </a:t>
            </a:r>
            <a:r>
              <a:rPr lang="en-US" u="sng" dirty="0" smtClean="0"/>
              <a:t>www.ilikemyteeth.org</a:t>
            </a:r>
            <a:r>
              <a:rPr lang="en-US" dirty="0" smtClean="0"/>
              <a:t> for more information. We encourage you to read up on the safety &amp; efficacy of fluoride so you can be prepared for questions. </a:t>
            </a:r>
          </a:p>
          <a:p>
            <a:r>
              <a:rPr lang="en-US" dirty="0" smtClean="0"/>
              <a:t>Above all, it is NOT our job to </a:t>
            </a:r>
            <a:r>
              <a:rPr lang="en-US" u="sng" dirty="0" smtClean="0"/>
              <a:t>convince</a:t>
            </a:r>
            <a:r>
              <a:rPr lang="en-US" dirty="0" smtClean="0"/>
              <a:t> people to use fluoride but to </a:t>
            </a:r>
            <a:r>
              <a:rPr lang="en-US" u="sng" dirty="0" smtClean="0"/>
              <a:t>inform</a:t>
            </a:r>
            <a:r>
              <a:rPr lang="en-US" dirty="0" smtClean="0"/>
              <a:t> them of the benefits.</a:t>
            </a:r>
          </a:p>
          <a:p>
            <a:pPr lvl="0"/>
            <a:endParaRPr lang="en-US" dirty="0" smtClean="0"/>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25</a:t>
            </a:fld>
            <a:endParaRPr lang="en-US" dirty="0"/>
          </a:p>
        </p:txBody>
      </p:sp>
    </p:spTree>
    <p:extLst>
      <p:ext uri="{BB962C8B-B14F-4D97-AF65-F5344CB8AC3E}">
        <p14:creationId xmlns:p14="http://schemas.microsoft.com/office/powerpoint/2010/main" val="3154429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Oral Health Fits Other Parenting Issues</a:t>
            </a:r>
            <a:r>
              <a:rPr lang="en-US" dirty="0" smtClean="0"/>
              <a:t>:</a:t>
            </a:r>
          </a:p>
          <a:p>
            <a:r>
              <a:rPr lang="en-US" dirty="0" smtClean="0"/>
              <a:t>Once you are comfortable with the oral health messages you will find that they fit so well with other parenting issues.  Instead of doing a whole visit dedicated to teeth you might sneak it in to other conversations.   We saw how oral health messages fit perfectly with nutrition.   You are the experts! </a:t>
            </a:r>
          </a:p>
          <a:p>
            <a:r>
              <a:rPr lang="en-US" dirty="0" smtClean="0"/>
              <a:t>How would you challenge yourself to bring oral health in when you are talking about</a:t>
            </a:r>
            <a:r>
              <a:rPr lang="en-US" b="1" dirty="0" smtClean="0"/>
              <a:t>: Safety, the temper tantrum while standing in line at the dollar store, potty training.</a:t>
            </a:r>
            <a:r>
              <a:rPr lang="en-US" dirty="0" smtClean="0"/>
              <a:t> </a:t>
            </a:r>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26</a:t>
            </a:fld>
            <a:endParaRPr lang="en-US" dirty="0"/>
          </a:p>
        </p:txBody>
      </p:sp>
    </p:spTree>
    <p:extLst>
      <p:ext uri="{BB962C8B-B14F-4D97-AF65-F5344CB8AC3E}">
        <p14:creationId xmlns:p14="http://schemas.microsoft.com/office/powerpoint/2010/main" val="363508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Little Bites:</a:t>
            </a:r>
          </a:p>
          <a:p>
            <a:r>
              <a:rPr lang="en-US" dirty="0" smtClean="0"/>
              <a:t>There is a place in your book called Little Bites that gives you information about some other topics not included in the big 5.   This starts on page 161. </a:t>
            </a: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27</a:t>
            </a:fld>
            <a:endParaRPr lang="en-US" dirty="0"/>
          </a:p>
        </p:txBody>
      </p:sp>
    </p:spTree>
    <p:extLst>
      <p:ext uri="{BB962C8B-B14F-4D97-AF65-F5344CB8AC3E}">
        <p14:creationId xmlns:p14="http://schemas.microsoft.com/office/powerpoint/2010/main" val="40033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Basic #5 Going to the Dentist</a:t>
            </a:r>
            <a:r>
              <a:rPr lang="en-US" dirty="0" smtClean="0"/>
              <a:t>: </a:t>
            </a:r>
          </a:p>
          <a:p>
            <a:r>
              <a:rPr lang="en-US" dirty="0" smtClean="0"/>
              <a:t>Even with everything we can do at home to help prevent cavities it is essential to have regular dental care.   </a:t>
            </a:r>
          </a:p>
          <a:p>
            <a:r>
              <a:rPr lang="en-US" dirty="0" smtClean="0"/>
              <a:t>Regular visits to the dentist are important for every child (&amp; adult) because changes in teeth can happen quickly. </a:t>
            </a:r>
          </a:p>
          <a:p>
            <a:r>
              <a:rPr lang="en-US" dirty="0" smtClean="0"/>
              <a:t>A dentist not only treats dental problems but helps prevent them as well. </a:t>
            </a:r>
          </a:p>
          <a:p>
            <a:r>
              <a:rPr lang="en-US" dirty="0" smtClean="0"/>
              <a:t>Ideally, every family will have a dentist that they visit regularly.</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28</a:t>
            </a:fld>
            <a:endParaRPr lang="en-US" dirty="0"/>
          </a:p>
        </p:txBody>
      </p:sp>
    </p:spTree>
    <p:extLst>
      <p:ext uri="{BB962C8B-B14F-4D97-AF65-F5344CB8AC3E}">
        <p14:creationId xmlns:p14="http://schemas.microsoft.com/office/powerpoint/2010/main" val="1894552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Visiting the Dentist:</a:t>
            </a:r>
          </a:p>
          <a:p>
            <a:r>
              <a:rPr lang="en-US" dirty="0" smtClean="0"/>
              <a:t>It is recommended that children to have their “1</a:t>
            </a:r>
            <a:r>
              <a:rPr lang="en-US" baseline="30000" dirty="0" smtClean="0"/>
              <a:t>st</a:t>
            </a:r>
            <a:r>
              <a:rPr lang="en-US" dirty="0" smtClean="0"/>
              <a:t> visit by the 1</a:t>
            </a:r>
            <a:r>
              <a:rPr lang="en-US" baseline="30000" dirty="0" smtClean="0"/>
              <a:t>st</a:t>
            </a:r>
            <a:r>
              <a:rPr lang="en-US" dirty="0" smtClean="0"/>
              <a:t> birthday”. This may be done at a dental office or by a medical provider. The 1</a:t>
            </a:r>
            <a:r>
              <a:rPr lang="en-US" baseline="30000" dirty="0" smtClean="0"/>
              <a:t>st</a:t>
            </a:r>
            <a:r>
              <a:rPr lang="en-US" dirty="0" smtClean="0"/>
              <a:t> visit is quick &amp; easy. They may count the child’s teeth, look for early signs of tooth decay and talk with parents about how to care for the child’s teeth at home. They may also apply a fluoride to help prevent cavities.</a:t>
            </a:r>
          </a:p>
          <a:p>
            <a:r>
              <a:rPr lang="en-US" dirty="0" smtClean="0"/>
              <a:t>Many offices are now using fluoride varnish. It is simply painted on the teeth to provide a long lasting protection.</a:t>
            </a:r>
          </a:p>
          <a:p>
            <a:endParaRPr lang="en-US" dirty="0" smtClean="0"/>
          </a:p>
          <a:p>
            <a:r>
              <a:rPr lang="en-US" dirty="0" smtClean="0"/>
              <a:t>Besides giving information to parents, there are activities especially in the preschool section that help the child get comfortable about going to the dentist.   (Find the page in the Dentist section that has a pretend time for preschoolers)</a:t>
            </a:r>
          </a:p>
          <a:p>
            <a:pPr lvl="0"/>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29</a:t>
            </a:fld>
            <a:endParaRPr lang="en-US" dirty="0"/>
          </a:p>
        </p:txBody>
      </p:sp>
    </p:spTree>
    <p:extLst>
      <p:ext uri="{BB962C8B-B14F-4D97-AF65-F5344CB8AC3E}">
        <p14:creationId xmlns:p14="http://schemas.microsoft.com/office/powerpoint/2010/main" val="180798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What is Included in Cavity Free Kids: </a:t>
            </a:r>
          </a:p>
          <a:p>
            <a:r>
              <a:rPr lang="en-US" dirty="0" smtClean="0"/>
              <a:t>How is that possible when so many different home visitor programs are represented here today?  </a:t>
            </a:r>
          </a:p>
          <a:p>
            <a:r>
              <a:rPr lang="en-US" dirty="0" smtClean="0"/>
              <a:t>The secret is that YOU ALL should be listed as authors because we did a zillion focus groups across the state.  We listened and wrote and listened again and developed the Home Visitor Resource that includes Guides for your visits.  </a:t>
            </a:r>
          </a:p>
          <a:p>
            <a:r>
              <a:rPr lang="en-US" dirty="0" smtClean="0"/>
              <a:t>And members of our pilot asked for a Grab and Go copy...that became your Quick Reference.</a:t>
            </a:r>
          </a:p>
          <a:p>
            <a:r>
              <a:rPr lang="en-US" dirty="0" smtClean="0"/>
              <a:t>We will go more deeply into each of these today. They are yours to keep so bend corners or use the sticky notes to mark the things that will fit the families you see and fit your own style. You will use this at the end of our session today.</a:t>
            </a:r>
          </a:p>
          <a:p>
            <a:r>
              <a:rPr lang="en-US" dirty="0" smtClean="0"/>
              <a:t>We want Cavity Free Kids not to be a HAVE to, but a WANT to.</a:t>
            </a:r>
          </a:p>
          <a:p>
            <a:r>
              <a:rPr lang="en-US" dirty="0" smtClean="0"/>
              <a:t>But first we have to ask: what's the big deal about oral health?!?</a:t>
            </a:r>
          </a:p>
          <a:p>
            <a:r>
              <a:rPr lang="en-US" dirty="0" smtClean="0"/>
              <a:t>	</a:t>
            </a:r>
          </a:p>
          <a:p>
            <a:endParaRPr lang="en-US" strike="sngStrike"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3</a:t>
            </a:fld>
            <a:endParaRPr lang="en-US" dirty="0"/>
          </a:p>
        </p:txBody>
      </p:sp>
    </p:spTree>
    <p:extLst>
      <p:ext uri="{BB962C8B-B14F-4D97-AF65-F5344CB8AC3E}">
        <p14:creationId xmlns:p14="http://schemas.microsoft.com/office/powerpoint/2010/main" val="3263100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Connecting Families to Care:</a:t>
            </a:r>
          </a:p>
          <a:p>
            <a:r>
              <a:rPr lang="en-US" dirty="0" smtClean="0"/>
              <a:t>Our goal is that every child will have a dental home. The good news is that in Washington State this can be a very achievable goal.  </a:t>
            </a:r>
          </a:p>
          <a:p>
            <a:r>
              <a:rPr lang="en-US" dirty="0" smtClean="0"/>
              <a:t>Every child who is Medicaid eligible can be connected to a dentist through the ABCD program. Have you heard of this?</a:t>
            </a:r>
          </a:p>
          <a:p>
            <a:r>
              <a:rPr lang="en-US" dirty="0" smtClean="0"/>
              <a:t> ABCD is the Access to Baby &amp; Childhood Dentistry program. It is for children ages birth to up to their sixth birthday who are on Medicaid (Provider One). The ABCD program will help connect families to a dentist in their area who has received special training on how provide dental care to young children.  Every county in our state has an ABCD coordinator.</a:t>
            </a:r>
          </a:p>
          <a:p>
            <a:r>
              <a:rPr lang="en-US" dirty="0" smtClean="0"/>
              <a:t> (We are providing you with a list today….? Check out the website…?) </a:t>
            </a:r>
          </a:p>
          <a:p>
            <a:r>
              <a:rPr lang="en-US" dirty="0" smtClean="0"/>
              <a:t>Privately insured families should be encouraged to check their own plans to find a dental home. </a:t>
            </a:r>
          </a:p>
          <a:p>
            <a:r>
              <a:rPr lang="en-US" i="1" dirty="0" smtClean="0"/>
              <a:t>(If they ask, access for adult care is not as easy—children and pregnant women have become the focus in our state)  </a:t>
            </a:r>
            <a:endParaRPr lang="en-US" dirty="0" smtClean="0"/>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30</a:t>
            </a:fld>
            <a:endParaRPr lang="en-US" dirty="0"/>
          </a:p>
        </p:txBody>
      </p:sp>
    </p:spTree>
    <p:extLst>
      <p:ext uri="{BB962C8B-B14F-4D97-AF65-F5344CB8AC3E}">
        <p14:creationId xmlns:p14="http://schemas.microsoft.com/office/powerpoint/2010/main" val="1136919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Family Engagement:</a:t>
            </a:r>
          </a:p>
          <a:p>
            <a:r>
              <a:rPr lang="en-US" dirty="0" smtClean="0"/>
              <a:t>How many of you hold Group sessions around oral health?(share)   </a:t>
            </a:r>
          </a:p>
          <a:p>
            <a:r>
              <a:rPr lang="en-US" dirty="0" smtClean="0"/>
              <a:t>You can tell that we like to make OH a little silly and fun.  Group activities and more are found in the Family Engagement section beginning on p 160.  </a:t>
            </a:r>
          </a:p>
          <a:p>
            <a:r>
              <a:rPr lang="en-US" dirty="0" smtClean="0"/>
              <a:t>You will also find FAQ’s and more ideas for conversation starters. </a:t>
            </a:r>
          </a:p>
          <a:p>
            <a:r>
              <a:rPr lang="en-US" dirty="0" smtClean="0"/>
              <a:t>Between visits what other ways to you communicate with parents? </a:t>
            </a:r>
          </a:p>
          <a:p>
            <a:r>
              <a:rPr lang="en-US" dirty="0" smtClean="0"/>
              <a:t>Newsletter ? Emails?  How about including  a CFK corner?</a:t>
            </a:r>
          </a:p>
          <a:p>
            <a:r>
              <a:rPr lang="en-US" dirty="0" smtClean="0"/>
              <a:t>The “Information Bites”  begin on page 163  and are short  messages ready for you to use.     </a:t>
            </a:r>
          </a:p>
          <a:p>
            <a:r>
              <a:rPr lang="en-US" dirty="0" smtClean="0"/>
              <a:t>The QUICK REFERENCE is your grab &amp; go version. It refers back to the big book or you can use it on its own to have the oral health information right at your fingertips. </a:t>
            </a:r>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31</a:t>
            </a:fld>
            <a:endParaRPr lang="en-US" dirty="0"/>
          </a:p>
        </p:txBody>
      </p:sp>
    </p:spTree>
    <p:extLst>
      <p:ext uri="{BB962C8B-B14F-4D97-AF65-F5344CB8AC3E}">
        <p14:creationId xmlns:p14="http://schemas.microsoft.com/office/powerpoint/2010/main" val="254599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Reflection:</a:t>
            </a:r>
          </a:p>
          <a:p>
            <a:r>
              <a:rPr lang="en-US" dirty="0" smtClean="0"/>
              <a:t>You will be/have gotten tons of information during this summit.  so let's end this session by reflecting on how CFK will be useful.   Use your sticky notes or look back at the book and identify some things you might use in your home visits.  Complete this page.</a:t>
            </a:r>
          </a:p>
          <a:p>
            <a:r>
              <a:rPr lang="en-US" dirty="0" smtClean="0"/>
              <a:t>Reflection Page:</a:t>
            </a:r>
          </a:p>
          <a:p>
            <a:r>
              <a:rPr lang="en-US" dirty="0" smtClean="0"/>
              <a:t>List a basic topic, activity, guide or handout that </a:t>
            </a:r>
          </a:p>
          <a:p>
            <a:r>
              <a:rPr lang="en-US" dirty="0" smtClean="0"/>
              <a:t>will meet the needs of the parents  I visit ________________________  </a:t>
            </a:r>
          </a:p>
          <a:p>
            <a:r>
              <a:rPr lang="en-US" dirty="0" smtClean="0"/>
              <a:t>fits the needs of  a child/children I visit___________________________</a:t>
            </a:r>
          </a:p>
          <a:p>
            <a:r>
              <a:rPr lang="en-US" dirty="0" smtClean="0"/>
              <a:t>fits my home visit style well  _________________________________</a:t>
            </a:r>
          </a:p>
          <a:p>
            <a:r>
              <a:rPr lang="en-US" dirty="0" smtClean="0"/>
              <a:t>I might use on my next home visit ____________________________</a:t>
            </a:r>
          </a:p>
          <a:p>
            <a:r>
              <a:rPr lang="en-US" dirty="0" smtClean="0"/>
              <a:t> </a:t>
            </a:r>
          </a:p>
          <a:p>
            <a:r>
              <a:rPr lang="en-US" dirty="0" smtClean="0"/>
              <a:t>Report back</a:t>
            </a:r>
          </a:p>
          <a:p>
            <a:r>
              <a:rPr lang="en-US" dirty="0" smtClean="0"/>
              <a:t> </a:t>
            </a:r>
          </a:p>
          <a:p>
            <a:pPr lvl="0"/>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32</a:t>
            </a:fld>
            <a:endParaRPr lang="en-US" dirty="0"/>
          </a:p>
        </p:txBody>
      </p:sp>
    </p:spTree>
    <p:extLst>
      <p:ext uri="{BB962C8B-B14F-4D97-AF65-F5344CB8AC3E}">
        <p14:creationId xmlns:p14="http://schemas.microsoft.com/office/powerpoint/2010/main" val="235083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t>For a Lifetime of Good Oral Health:</a:t>
            </a:r>
          </a:p>
          <a:p>
            <a:r>
              <a:rPr lang="en-US" dirty="0" smtClean="0"/>
              <a:t>The Cavity Free Kids website will be an additional resource for you. Be sure to go there to register and look around. If you have questions or need technical support, contact Karri is in the HV Resource.</a:t>
            </a:r>
          </a:p>
          <a:p>
            <a:r>
              <a:rPr lang="en-US" dirty="0" smtClean="0"/>
              <a:t>  </a:t>
            </a:r>
            <a:r>
              <a:rPr lang="en-US" b="1" dirty="0" smtClean="0"/>
              <a:t> </a:t>
            </a:r>
            <a:endParaRPr lang="en-US" dirty="0" smtClean="0"/>
          </a:p>
          <a:p>
            <a:r>
              <a:rPr lang="en-US" dirty="0" smtClean="0"/>
              <a:t>Let’s summarize today’s training with a little quiz:</a:t>
            </a:r>
          </a:p>
          <a:p>
            <a:r>
              <a:rPr lang="en-US" dirty="0" smtClean="0"/>
              <a:t>Raise your hand if you know the answer (Call on people randomly—ask for SHORT answers):</a:t>
            </a:r>
          </a:p>
          <a:p>
            <a:r>
              <a:rPr lang="en-US" dirty="0" smtClean="0"/>
              <a:t>Name one tooth healthy drink.  (water)</a:t>
            </a:r>
          </a:p>
          <a:p>
            <a:r>
              <a:rPr lang="en-US" dirty="0" smtClean="0"/>
              <a:t>What is the difference between the Quick Reference Guide and the Home Visitor Guide?   </a:t>
            </a:r>
          </a:p>
          <a:p>
            <a:r>
              <a:rPr lang="en-US" dirty="0" smtClean="0"/>
              <a:t>What is a goal of using Parent Handouts?	</a:t>
            </a:r>
          </a:p>
          <a:p>
            <a:r>
              <a:rPr lang="en-US" dirty="0" smtClean="0"/>
              <a:t>Why so we call this a Resource not a Curriculum?</a:t>
            </a:r>
          </a:p>
          <a:p>
            <a:r>
              <a:rPr lang="en-US" dirty="0" smtClean="0"/>
              <a:t>What are some ways to make brushing more fun? (songs, timers)</a:t>
            </a:r>
          </a:p>
          <a:p>
            <a:r>
              <a:rPr lang="en-US" dirty="0" smtClean="0"/>
              <a:t>How many teaspoons in 16 grams of sugar?  (16 divided by 4=4)</a:t>
            </a:r>
          </a:p>
          <a:p>
            <a:r>
              <a:rPr lang="en-US" dirty="0" smtClean="0"/>
              <a:t>Which is better for teeth: 100% apple juice or an apple?  (apple) </a:t>
            </a:r>
          </a:p>
          <a:p>
            <a:r>
              <a:rPr lang="en-US" dirty="0" smtClean="0"/>
              <a:t>Where can you find more CFK activities &amp; information? (website)</a:t>
            </a:r>
          </a:p>
          <a:p>
            <a:endParaRPr lang="en-US" dirty="0" smtClean="0"/>
          </a:p>
          <a:p>
            <a:r>
              <a:rPr lang="en-US" dirty="0" smtClean="0"/>
              <a:t>Any questions…comments?  Thank You!!</a:t>
            </a:r>
          </a:p>
          <a:p>
            <a:r>
              <a:rPr lang="en-US" dirty="0" smtClean="0"/>
              <a:t>Feedback forms </a:t>
            </a:r>
          </a:p>
          <a:p>
            <a:r>
              <a:rPr lang="en-US" dirty="0" smtClean="0"/>
              <a:t> </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33</a:t>
            </a:fld>
            <a:endParaRPr lang="en-US" dirty="0"/>
          </a:p>
        </p:txBody>
      </p:sp>
    </p:spTree>
    <p:extLst>
      <p:ext uri="{BB962C8B-B14F-4D97-AF65-F5344CB8AC3E}">
        <p14:creationId xmlns:p14="http://schemas.microsoft.com/office/powerpoint/2010/main" val="293930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Oral Health Facts:</a:t>
            </a:r>
          </a:p>
          <a:p>
            <a:r>
              <a:rPr lang="en-US" dirty="0" smtClean="0"/>
              <a:t>Let’s look at some statistics.   </a:t>
            </a:r>
          </a:p>
          <a:p>
            <a:r>
              <a:rPr lang="en-US" dirty="0" smtClean="0"/>
              <a:t>Did you know that:</a:t>
            </a:r>
          </a:p>
          <a:p>
            <a:r>
              <a:rPr lang="en-US" dirty="0" smtClean="0"/>
              <a:t>21% of children age 2-5 have untreated tooth decay </a:t>
            </a:r>
            <a:r>
              <a:rPr lang="en-US" i="1" dirty="0" smtClean="0"/>
              <a:t>(pause) </a:t>
            </a:r>
            <a:endParaRPr lang="en-US" dirty="0" smtClean="0"/>
          </a:p>
          <a:p>
            <a:r>
              <a:rPr lang="en-US" dirty="0" smtClean="0"/>
              <a:t>54% of children living at or below the poverty level have cavities </a:t>
            </a:r>
            <a:r>
              <a:rPr lang="en-US" i="1" dirty="0" smtClean="0"/>
              <a:t>(pause) </a:t>
            </a:r>
            <a:endParaRPr lang="en-US" dirty="0" smtClean="0"/>
          </a:p>
          <a:p>
            <a:r>
              <a:rPr lang="en-US" dirty="0" smtClean="0"/>
              <a:t>In Washington State, 40% of kindergartners have at least one cavity </a:t>
            </a:r>
            <a:r>
              <a:rPr lang="en-US" i="1" dirty="0" smtClean="0"/>
              <a:t>(pause) </a:t>
            </a:r>
            <a:r>
              <a:rPr lang="en-US" dirty="0" smtClean="0"/>
              <a:t>and nearly 15% of them have 7 or more decayed teeth. Those are pretty frightening statistics aren’t they? </a:t>
            </a:r>
          </a:p>
          <a:p>
            <a:r>
              <a:rPr lang="en-US" dirty="0" smtClean="0"/>
              <a:t>They are a real concern because we know that poor oral health impacts more than those pretty smiles. </a:t>
            </a:r>
          </a:p>
          <a:p>
            <a:r>
              <a:rPr lang="en-US" dirty="0" smtClean="0"/>
              <a:t>Kids with serious oral health problems may be in pain. The pain may make it hard for them to concentrate, follow directions, and learn. Oral health becomes an important part of school readiness.</a:t>
            </a:r>
          </a:p>
          <a:p>
            <a:r>
              <a:rPr lang="en-US" dirty="0" smtClean="0"/>
              <a:t> The pain can also affect their social relationships because a child who is hurting may be cranky or withdrawn making them a less than ideal playmate. AND since young children may not be able to describe pain or may not even realize they are in pain --because they have learned to live with it--they may act out, seem uncooperative or become a behavioral problem. </a:t>
            </a:r>
          </a:p>
          <a:p>
            <a:pPr lvl="0"/>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4</a:t>
            </a:fld>
            <a:endParaRPr lang="en-US" dirty="0"/>
          </a:p>
        </p:txBody>
      </p:sp>
    </p:spTree>
    <p:extLst>
      <p:ext uri="{BB962C8B-B14F-4D97-AF65-F5344CB8AC3E}">
        <p14:creationId xmlns:p14="http://schemas.microsoft.com/office/powerpoint/2010/main" val="152928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look at  real children behind the statistics. </a:t>
            </a:r>
          </a:p>
          <a:p>
            <a:r>
              <a:rPr lang="en-US" b="1" dirty="0" smtClean="0"/>
              <a:t>What kind of oral health issues have you seen with parents and kids you have worked with?</a:t>
            </a:r>
            <a:endParaRPr lang="en-US" dirty="0" smtClean="0"/>
          </a:p>
          <a:p>
            <a:r>
              <a:rPr lang="en-US" dirty="0" smtClean="0"/>
              <a:t>Think of real families YOU may have known and Stand up if you: </a:t>
            </a:r>
          </a:p>
          <a:p>
            <a:r>
              <a:rPr lang="en-US" dirty="0" smtClean="0"/>
              <a:t>·  Have seen young children with cavities</a:t>
            </a:r>
          </a:p>
          <a:p>
            <a:r>
              <a:rPr lang="en-US" dirty="0" smtClean="0"/>
              <a:t>·  Have seen children with many stainless steel caps or crowns</a:t>
            </a:r>
          </a:p>
          <a:p>
            <a:r>
              <a:rPr lang="en-US" dirty="0" smtClean="0"/>
              <a:t>·  See young children or parents snacking on candy and soda pop</a:t>
            </a:r>
          </a:p>
          <a:p>
            <a:r>
              <a:rPr lang="en-US" dirty="0" smtClean="0"/>
              <a:t>·  Know of children who have had dental treatment under anesthesia</a:t>
            </a:r>
          </a:p>
          <a:p>
            <a:r>
              <a:rPr lang="en-US" dirty="0" smtClean="0"/>
              <a:t>·  Have heard parents say "They are just baby teeth“ </a:t>
            </a:r>
          </a:p>
          <a:p>
            <a:r>
              <a:rPr lang="en-US" dirty="0" smtClean="0"/>
              <a:t>·  Wish NONE of the kids in our state had to suffer tooth decay.</a:t>
            </a:r>
          </a:p>
          <a:p>
            <a:r>
              <a:rPr lang="en-US" dirty="0" smtClean="0"/>
              <a:t> </a:t>
            </a:r>
          </a:p>
          <a:p>
            <a:r>
              <a:rPr lang="en-US" dirty="0" smtClean="0"/>
              <a:t>You have just described why oral health education is so important.  </a:t>
            </a:r>
          </a:p>
          <a:p>
            <a:r>
              <a:rPr lang="en-US" dirty="0" smtClean="0"/>
              <a:t>The good news is:  tooth decay is almost 100% preventable. It is much smarter to PREVENT oral health problems than it is to treat them.  Because you work with the youngest of the young, you are in a position to really impact their oral health.</a:t>
            </a:r>
          </a:p>
          <a:p>
            <a:endParaRPr lang="en-US" b="0" dirty="0" smtClean="0">
              <a:solidFill>
                <a:schemeClr val="tx1"/>
              </a:solidFill>
            </a:endParaRPr>
          </a:p>
          <a:p>
            <a:pPr lvl="0"/>
            <a:endParaRPr lang="en-US" b="0" dirty="0" smtClean="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5</a:t>
            </a:fld>
            <a:endParaRPr lang="en-US" dirty="0"/>
          </a:p>
        </p:txBody>
      </p:sp>
    </p:spTree>
    <p:extLst>
      <p:ext uri="{BB962C8B-B14F-4D97-AF65-F5344CB8AC3E}">
        <p14:creationId xmlns:p14="http://schemas.microsoft.com/office/powerpoint/2010/main" val="197066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Home Visitors you talk about a lot of difficult, personal issues with families. What are some of the challenges you face when talking about oral health? </a:t>
            </a:r>
          </a:p>
          <a:p>
            <a:r>
              <a:rPr lang="en-US" dirty="0" smtClean="0"/>
              <a:t>You don't have to be an oral health expert to use CFK!  We have taken all the oral health science and honed it down to 5 basics of oral health listed here </a:t>
            </a:r>
          </a:p>
          <a:p>
            <a:r>
              <a:rPr lang="en-US" dirty="0" smtClean="0"/>
              <a:t>Then, for each of those basics, we created Home Visitor Guides, Parent Handouts, activities for parents and children to do together, and ideas to use at group sessions.  </a:t>
            </a:r>
          </a:p>
          <a:p>
            <a:endParaRPr lang="en-US" dirty="0" smtClean="0"/>
          </a:p>
          <a:p>
            <a:r>
              <a:rPr lang="en-US" dirty="0" smtClean="0"/>
              <a:t>We wanted you to have resources for any circumstance.</a:t>
            </a:r>
          </a:p>
          <a:p>
            <a:r>
              <a:rPr lang="en-US" dirty="0" smtClean="0"/>
              <a:t>Maybe mom of a 4 year old is worried that her child only wants to drink juice so you come prepared to show how elephants drink water. (bring prop)</a:t>
            </a:r>
          </a:p>
          <a:p>
            <a:r>
              <a:rPr lang="en-US" dirty="0" smtClean="0"/>
              <a:t>Or Maybe one of your program goals is to encourage more physical activities for the parent and child to do together.   Give them both a piece of pretend dental floss, put on some music and do the floss dance!</a:t>
            </a:r>
          </a:p>
          <a:p>
            <a:r>
              <a:rPr lang="en-US" dirty="0" smtClean="0"/>
              <a:t>Or maybe when you talk about finger foods you will slip in a little about how carbohydrate foods stick on teeth and can cause cavities. (bring crackers)  As we talk today you will see how smoothly oral health messages can fit with things you are already talking about!  </a:t>
            </a:r>
          </a:p>
          <a:p>
            <a:r>
              <a:rPr lang="en-US" dirty="0" smtClean="0"/>
              <a:t>We know</a:t>
            </a:r>
            <a:r>
              <a:rPr lang="en-US" b="1" dirty="0" smtClean="0"/>
              <a:t> </a:t>
            </a:r>
            <a:r>
              <a:rPr lang="en-US" dirty="0" smtClean="0"/>
              <a:t>Cavity Free Kids but YOU know your families. This is not a curriculum per se but a </a:t>
            </a:r>
            <a:r>
              <a:rPr lang="en-US" b="1" dirty="0" smtClean="0"/>
              <a:t> flexible</a:t>
            </a:r>
            <a:r>
              <a:rPr lang="en-US" dirty="0" smtClean="0"/>
              <a:t> resource to use WITH the other things you are already doing or what is required by your programs.  We know there will be some times you will go to a visit planning to talk about oral health.........and other times when you need to be more spontaneous.</a:t>
            </a:r>
          </a:p>
          <a:p>
            <a:r>
              <a:rPr lang="en-US" dirty="0" smtClean="0"/>
              <a:t>Think of using these resources as the Full Meal Deal or just a little bite!</a:t>
            </a:r>
          </a:p>
          <a:p>
            <a:r>
              <a:rPr lang="en-US" dirty="0" smtClean="0"/>
              <a:t> </a:t>
            </a:r>
          </a:p>
          <a:p>
            <a:pPr lvl="0"/>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6</a:t>
            </a:fld>
            <a:endParaRPr lang="en-US" dirty="0"/>
          </a:p>
        </p:txBody>
      </p:sp>
    </p:spTree>
    <p:extLst>
      <p:ext uri="{BB962C8B-B14F-4D97-AF65-F5344CB8AC3E}">
        <p14:creationId xmlns:p14="http://schemas.microsoft.com/office/powerpoint/2010/main" val="10842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The First Visit:</a:t>
            </a:r>
          </a:p>
          <a:p>
            <a:r>
              <a:rPr lang="en-US" sz="1400" dirty="0" smtClean="0"/>
              <a:t>We know home visiting is not a linear world! So “why” is one visit labeled the “first Visit”?</a:t>
            </a:r>
          </a:p>
          <a:p>
            <a:r>
              <a:rPr lang="en-US" sz="1400" dirty="0" smtClean="0"/>
              <a:t>Well, this section establishes information about what causes cavities. There is no breakdown of ages because THIS is information that is relevant for pregnant women to grandpas! It opens up the subject and will help you help parents set goals. </a:t>
            </a:r>
            <a:r>
              <a:rPr lang="en-US" sz="1400" b="1" dirty="0" smtClean="0"/>
              <a:t> </a:t>
            </a:r>
            <a:endParaRPr lang="en-US" sz="1400" dirty="0" smtClean="0"/>
          </a:p>
          <a:p>
            <a:r>
              <a:rPr lang="en-US" sz="1400" b="1" dirty="0" smtClean="0"/>
              <a:t>After the first visit you can use the guides </a:t>
            </a:r>
            <a:r>
              <a:rPr lang="en-US" sz="1400" b="1" u="sng" dirty="0" smtClean="0"/>
              <a:t>in any order</a:t>
            </a:r>
            <a:r>
              <a:rPr lang="en-US" sz="1400" b="1" dirty="0" smtClean="0"/>
              <a:t> that best fits the parent or child's need</a:t>
            </a:r>
            <a:r>
              <a:rPr lang="en-US" sz="1400" dirty="0" smtClean="0"/>
              <a:t>s.</a:t>
            </a:r>
          </a:p>
          <a:p>
            <a:endParaRPr lang="en-US" sz="1400" dirty="0"/>
          </a:p>
        </p:txBody>
      </p:sp>
      <p:sp>
        <p:nvSpPr>
          <p:cNvPr id="4" name="Slide Number Placeholder 3"/>
          <p:cNvSpPr>
            <a:spLocks noGrp="1"/>
          </p:cNvSpPr>
          <p:nvPr>
            <p:ph type="sldNum" sz="quarter" idx="10"/>
          </p:nvPr>
        </p:nvSpPr>
        <p:spPr/>
        <p:txBody>
          <a:bodyPr/>
          <a:lstStyle/>
          <a:p>
            <a:fld id="{E1691632-305E-45C7-AB59-24C90FA6918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854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u="sng" dirty="0" smtClean="0"/>
              <a:t>Planning a Visit:</a:t>
            </a:r>
          </a:p>
          <a:p>
            <a:r>
              <a:rPr lang="en-US" dirty="0" smtClean="0"/>
              <a:t>For each one of the Oral Health Basics there is what we call a Visit Guide. Come with me on a hypothetical visit to see how the resource might be used to plan a visit. </a:t>
            </a:r>
          </a:p>
          <a:p>
            <a:r>
              <a:rPr lang="en-US" dirty="0" smtClean="0"/>
              <a:t>I was visiting Monica when I saw Monica's MOTHER- the grandma-  pour some of her soda pop into little Jimmy’s sippy cup.  I wanted to scream NOOO but of course I didn’t!  So we finished up that visit and as I drove away I tried to think of how I could talk with her later about giving Jimmy something more healthy to drink.</a:t>
            </a:r>
          </a:p>
          <a:p>
            <a:r>
              <a:rPr lang="en-US" dirty="0" smtClean="0"/>
              <a:t>I thought about those 5 Basic Topics that Tammy mentioned.  I could talk about drinking more water or about sugar in foods but pop isn’t really food.....  </a:t>
            </a:r>
          </a:p>
          <a:p>
            <a:r>
              <a:rPr lang="en-US" dirty="0" smtClean="0"/>
              <a:t>Which would YOU choose?</a:t>
            </a:r>
          </a:p>
          <a:p>
            <a:r>
              <a:rPr lang="en-US" dirty="0" smtClean="0"/>
              <a:t>OK, so I will look in my big book under water, Basic # 2. You can follow along with me as I think. </a:t>
            </a:r>
          </a:p>
          <a:p>
            <a:r>
              <a:rPr lang="en-US" dirty="0" smtClean="0"/>
              <a:t>Next I will look at the child's age.   How old should our pretend Jimmy with the </a:t>
            </a:r>
            <a:r>
              <a:rPr lang="en-US" dirty="0" err="1" smtClean="0"/>
              <a:t>sippy</a:t>
            </a:r>
            <a:r>
              <a:rPr lang="en-US" dirty="0" smtClean="0"/>
              <a:t> cup be?</a:t>
            </a:r>
          </a:p>
          <a:p>
            <a:r>
              <a:rPr lang="en-US" dirty="0" smtClean="0"/>
              <a:t>Probably 2 so I will find the visit that fits the 6 to 36 month range. </a:t>
            </a:r>
          </a:p>
          <a:p>
            <a:r>
              <a:rPr lang="en-US" dirty="0" smtClean="0"/>
              <a:t>The supply list gives me some hints about what I may need to bring--depending on what I decide to do.</a:t>
            </a:r>
          </a:p>
          <a:p>
            <a:r>
              <a:rPr lang="en-US" dirty="0" smtClean="0"/>
              <a:t>I am more worried about How in the world am I going to approach the subject without offending her???  I look under Starting the Conversation for ideas. </a:t>
            </a:r>
          </a:p>
          <a:p>
            <a:r>
              <a:rPr lang="en-US" dirty="0" smtClean="0"/>
              <a:t>What type of drinks do you offer your child? How do you think she would react to that?   No, keep looking.  Ah, the next one: what drinks do other people offer your child?  Perfect we can talk about Monica's mother! </a:t>
            </a:r>
          </a:p>
          <a:p>
            <a:r>
              <a:rPr lang="en-US" dirty="0" smtClean="0"/>
              <a:t>Now for the Parent or Child activity.</a:t>
            </a:r>
          </a:p>
          <a:p>
            <a:r>
              <a:rPr lang="en-US" dirty="0" err="1" smtClean="0"/>
              <a:t>Hmmmm</a:t>
            </a:r>
            <a:r>
              <a:rPr lang="en-US" dirty="0" smtClean="0"/>
              <a:t> looking at how much sugar is in Coke might really be powerful. (READ)  But I can just imagine Jimmy getting sugar all over the floor. What's another idea.   </a:t>
            </a:r>
          </a:p>
          <a:p>
            <a:r>
              <a:rPr lang="en-US" dirty="0" smtClean="0"/>
              <a:t>Read Potter the Otter.  Jimmy loves books and we are encouraging early literacy. Perfect! </a:t>
            </a:r>
          </a:p>
          <a:p>
            <a:r>
              <a:rPr lang="en-US" dirty="0" smtClean="0"/>
              <a:t>Now how about a handout.  Which should I choose for Monica?</a:t>
            </a:r>
          </a:p>
          <a:p>
            <a:r>
              <a:rPr lang="en-US" dirty="0" smtClean="0"/>
              <a:t>OK, I guess I will print out both. I can Xerox in black and white right from my book or I can go to the website and download a color copy. </a:t>
            </a:r>
          </a:p>
          <a:p>
            <a:r>
              <a:rPr lang="en-US" dirty="0" smtClean="0"/>
              <a:t>Alright Monica, here I come!  But................do your visits go so smoothly?   Mine don't always.</a:t>
            </a:r>
          </a:p>
          <a:p>
            <a:r>
              <a:rPr lang="en-US" dirty="0" smtClean="0"/>
              <a:t>Turns out when I got there she was mad at her boyfriend because he didn’t pay the light bill and she is sure the lights will be shut off.</a:t>
            </a:r>
          </a:p>
          <a:p>
            <a:r>
              <a:rPr lang="en-US" dirty="0" smtClean="0"/>
              <a:t>Everybody is stressed and Monica is in no shape to sit calmly and read.....so I grab my Quick Guide that I keep in my purse to read the song lyrics and we teach Jimmy a new song.</a:t>
            </a:r>
          </a:p>
          <a:p>
            <a:r>
              <a:rPr lang="en-US" dirty="0" smtClean="0"/>
              <a:t>Ever had a visit like that?  It really shows you how flexible you can be with Cavity Free Kids.  Maybe another time we will designate the whole visit to tooth healthy drinks and I will use the Visit Guide from start to finish...or I may choose to use another small piece of it.</a:t>
            </a:r>
          </a:p>
          <a:p>
            <a:endParaRPr lang="en-US" dirty="0"/>
          </a:p>
        </p:txBody>
      </p:sp>
      <p:sp>
        <p:nvSpPr>
          <p:cNvPr id="4" name="Slide Number Placeholder 3"/>
          <p:cNvSpPr>
            <a:spLocks noGrp="1"/>
          </p:cNvSpPr>
          <p:nvPr>
            <p:ph type="sldNum" sz="quarter" idx="10"/>
          </p:nvPr>
        </p:nvSpPr>
        <p:spPr/>
        <p:txBody>
          <a:bodyPr/>
          <a:lstStyle/>
          <a:p>
            <a:fld id="{54CF2373-6495-448E-A8BA-1D4A54D1385A}" type="slidenum">
              <a:rPr lang="en-US" smtClean="0"/>
              <a:pPr/>
              <a:t>8</a:t>
            </a:fld>
            <a:endParaRPr lang="en-US" dirty="0"/>
          </a:p>
        </p:txBody>
      </p:sp>
    </p:spTree>
    <p:extLst>
      <p:ext uri="{BB962C8B-B14F-4D97-AF65-F5344CB8AC3E}">
        <p14:creationId xmlns:p14="http://schemas.microsoft.com/office/powerpoint/2010/main" val="141429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smtClean="0"/>
              <a:t>Basic #1 Baby </a:t>
            </a:r>
            <a:r>
              <a:rPr lang="en-US" b="1" u="sng" dirty="0" smtClean="0"/>
              <a:t>Teeth Are Important: </a:t>
            </a:r>
          </a:p>
          <a:p>
            <a:r>
              <a:rPr lang="en-US" dirty="0" smtClean="0"/>
              <a:t>Ready to start looking at how the Visit Guides present oral health?</a:t>
            </a:r>
          </a:p>
          <a:p>
            <a:r>
              <a:rPr lang="en-US" dirty="0" smtClean="0"/>
              <a:t>We will go thru each of the 5 Oral Health Basic concepts to give you an oral health update.   We will use words or activities you might use to share that concept with parents or children.  And we will point out how and where it is described in the book.</a:t>
            </a:r>
          </a:p>
          <a:p>
            <a:r>
              <a:rPr lang="en-US" dirty="0" smtClean="0"/>
              <a:t>The first basic topic  is:  Baby Teeth are Important.    </a:t>
            </a:r>
          </a:p>
          <a:p>
            <a:r>
              <a:rPr lang="en-US" dirty="0" smtClean="0"/>
              <a:t>In this section children and parents will be learning what causes cavities and reasons to keep baby teeth healthy.  This Basic emphasizes the importance of baby teeth in order to dispel the myth: “They’re just baby teeth; they’ll just fall out anyway”.  </a:t>
            </a:r>
          </a:p>
          <a:p>
            <a:pPr lvl="0"/>
            <a:endParaRPr lang="en-US" b="1" i="0" dirty="0">
              <a:solidFill>
                <a:schemeClr val="tx1"/>
              </a:solidFill>
            </a:endParaRPr>
          </a:p>
          <a:p>
            <a:r>
              <a:rPr lang="en-US" dirty="0" smtClean="0"/>
              <a:t>  </a:t>
            </a:r>
          </a:p>
          <a:p>
            <a:pPr lvl="0"/>
            <a:endParaRPr lang="en-US" dirty="0">
              <a:solidFill>
                <a:schemeClr val="tx1"/>
              </a:solidFill>
            </a:endParaRPr>
          </a:p>
          <a:p>
            <a:pPr lvl="0"/>
            <a:endParaRPr lang="en-US" dirty="0">
              <a:solidFill>
                <a:schemeClr val="tx1"/>
              </a:solidFill>
            </a:endParaRPr>
          </a:p>
          <a:p>
            <a:pPr lvl="0"/>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4CF2373-6495-448E-A8BA-1D4A54D1385A}" type="slidenum">
              <a:rPr lang="en-US" smtClean="0"/>
              <a:pPr/>
              <a:t>9</a:t>
            </a:fld>
            <a:endParaRPr lang="en-US" dirty="0"/>
          </a:p>
        </p:txBody>
      </p:sp>
    </p:spTree>
    <p:extLst>
      <p:ext uri="{BB962C8B-B14F-4D97-AF65-F5344CB8AC3E}">
        <p14:creationId xmlns:p14="http://schemas.microsoft.com/office/powerpoint/2010/main" val="356572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10" name="Double Wave 15"/>
          <p:cNvSpPr/>
          <p:nvPr userDrawn="1"/>
        </p:nvSpPr>
        <p:spPr>
          <a:xfrm>
            <a:off x="0" y="381003"/>
            <a:ext cx="9144000" cy="4648196"/>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5095627" cy="5095627"/>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Tree>
    <p:extLst>
      <p:ext uri="{BB962C8B-B14F-4D97-AF65-F5344CB8AC3E}">
        <p14:creationId xmlns:p14="http://schemas.microsoft.com/office/powerpoint/2010/main" val="5601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a:defRPr/>
            </a:pPr>
            <a:endParaRPr lang="en-US" dirty="0">
              <a:effectLst>
                <a:outerShdw blurRad="38100" dist="38100" dir="2700000" algn="tl">
                  <a:srgbClr val="000000">
                    <a:alpha val="43137"/>
                  </a:srgbClr>
                </a:outerShdw>
              </a:effectLst>
              <a:cs typeface="+mn-cs"/>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pPr>
                <a:defRPr/>
              </a:pPr>
              <a:t>‹#›</a:t>
            </a:fld>
            <a:endParaRPr lang="en-US" dirty="0"/>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en-US" sz="1400" b="1" dirty="0" smtClean="0">
              <a:solidFill>
                <a:srgbClr val="7F3F98"/>
              </a:solidFill>
              <a:latin typeface="Accord SF" pitchFamily="2"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9" name="Double Wave 8"/>
          <p:cNvSpPr/>
          <p:nvPr userDrawn="1"/>
        </p:nvSpPr>
        <p:spPr>
          <a:xfrm>
            <a:off x="0" y="228600"/>
            <a:ext cx="9144000" cy="1066800"/>
          </a:xfrm>
          <a:prstGeom prst="doubleWave">
            <a:avLst/>
          </a:prstGeom>
          <a:solidFill>
            <a:srgbClr val="EB6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indent="0" algn="l"/>
            <a:endParaRPr lang="en-US" sz="2000" dirty="0">
              <a:latin typeface="Accord Heavy SF" pitchFamily="34" charset="0"/>
            </a:endParaRPr>
          </a:p>
        </p:txBody>
      </p:sp>
      <p:pic>
        <p:nvPicPr>
          <p:cNvPr id="12" name="Picture 11" descr="Logo_Small.png"/>
          <p:cNvPicPr>
            <a:picLocks noChangeAspect="1"/>
          </p:cNvPicPr>
          <p:nvPr userDrawn="1"/>
        </p:nvPicPr>
        <p:blipFill>
          <a:blip r:embed="rId2" cstate="print"/>
          <a:stretch>
            <a:fillRect/>
          </a:stretch>
        </p:blipFill>
        <p:spPr>
          <a:xfrm>
            <a:off x="228600" y="762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5" name="Rectangle 8"/>
          <p:cNvSpPr>
            <a:spLocks noGrp="1" noChangeArrowheads="1"/>
          </p:cNvSpPr>
          <p:nvPr>
            <p:ph type="sldNum" sz="quarter" idx="12"/>
          </p:nvPr>
        </p:nvSpPr>
        <p:spPr>
          <a:ln/>
        </p:spPr>
        <p:txBody>
          <a:bodyPr/>
          <a:lstStyle>
            <a:lvl1pPr>
              <a:defRPr/>
            </a:lvl1pPr>
          </a:lstStyle>
          <a:p>
            <a:pPr>
              <a:defRPr/>
            </a:pPr>
            <a:fld id="{7BBD25D9-9720-41C1-9A13-18F993141BC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543800" cy="1066800"/>
          </a:xfrm>
        </p:spPr>
        <p:txBody>
          <a:bodyPr/>
          <a:lstStyle>
            <a:lvl1pPr algn="l">
              <a:defRPr sz="3200">
                <a:latin typeface="Accord SF" pitchFamily="2" charset="0"/>
              </a:defRPr>
            </a:lvl1pPr>
          </a:lstStyle>
          <a:p>
            <a:r>
              <a:rPr lang="en-US" dirty="0" smtClean="0"/>
              <a:t>Click to </a:t>
            </a:r>
            <a:r>
              <a:rPr lang="en-US" dirty="0"/>
              <a:t>edit Master title style</a:t>
            </a:r>
          </a:p>
        </p:txBody>
      </p:sp>
      <p:sp>
        <p:nvSpPr>
          <p:cNvPr id="3" name="Content Placeholder 2"/>
          <p:cNvSpPr>
            <a:spLocks noGrp="1"/>
          </p:cNvSpPr>
          <p:nvPr>
            <p:ph idx="1"/>
          </p:nvPr>
        </p:nvSpPr>
        <p:spPr/>
        <p:txBody>
          <a:bodyPr/>
          <a:lstStyle>
            <a:lvl1pPr>
              <a:defRPr>
                <a:solidFill>
                  <a:srgbClr val="7F3F98"/>
                </a:solidFill>
                <a:latin typeface="Accord SF" pitchFamily="2" charset="0"/>
              </a:defRPr>
            </a:lvl1pPr>
            <a:lvl2pPr>
              <a:defRPr>
                <a:solidFill>
                  <a:srgbClr val="7F3F98"/>
                </a:solidFill>
                <a:latin typeface="Accord SF" pitchFamily="2" charset="0"/>
              </a:defRPr>
            </a:lvl2pPr>
            <a:lvl3pPr>
              <a:defRPr>
                <a:solidFill>
                  <a:srgbClr val="7F3F98"/>
                </a:solidFill>
                <a:latin typeface="Accord SF" pitchFamily="2" charset="0"/>
              </a:defRPr>
            </a:lvl3pPr>
            <a:lvl4pPr>
              <a:defRPr>
                <a:solidFill>
                  <a:srgbClr val="7F3F98"/>
                </a:solidFill>
                <a:latin typeface="Accord SF" pitchFamily="2" charset="0"/>
              </a:defRPr>
            </a:lvl4pPr>
            <a:lvl5pPr>
              <a:defRPr>
                <a:solidFill>
                  <a:srgbClr val="7F3F98"/>
                </a:solidFill>
                <a:latin typeface="Accord SF"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8"/>
          <p:cNvSpPr>
            <a:spLocks noGrp="1" noChangeArrowheads="1"/>
          </p:cNvSpPr>
          <p:nvPr>
            <p:ph type="sldNum" sz="quarter" idx="12"/>
          </p:nvPr>
        </p:nvSpPr>
        <p:spPr>
          <a:ln/>
        </p:spPr>
        <p:txBody>
          <a:bodyPr/>
          <a:lstStyle>
            <a:lvl1pPr>
              <a:defRPr/>
            </a:lvl1pPr>
          </a:lstStyle>
          <a:p>
            <a:pPr>
              <a:defRPr/>
            </a:pPr>
            <a:fld id="{55D332D2-86A9-45DA-A83B-665015998279}"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1143000"/>
          </a:xfrm>
        </p:spPr>
        <p:txBody>
          <a:bodyPr/>
          <a:lstStyle>
            <a:lvl1pPr algn="l">
              <a:defRPr sz="3200">
                <a:latin typeface="Accord SF" pitchFamily="2" charset="0"/>
              </a:defRPr>
            </a:lvl1pPr>
          </a:lstStyle>
          <a:p>
            <a:r>
              <a:rPr lang="en-US" dirty="0"/>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6" name="Rectangle 8"/>
          <p:cNvSpPr>
            <a:spLocks noGrp="1" noChangeArrowheads="1"/>
          </p:cNvSpPr>
          <p:nvPr>
            <p:ph type="sldNum" sz="quarter" idx="12"/>
          </p:nvPr>
        </p:nvSpPr>
        <p:spPr>
          <a:ln/>
        </p:spPr>
        <p:txBody>
          <a:bodyPr/>
          <a:lstStyle>
            <a:lvl1pPr>
              <a:defRPr/>
            </a:lvl1pPr>
          </a:lstStyle>
          <a:p>
            <a:pPr>
              <a:defRPr/>
            </a:pPr>
            <a:fld id="{3CA0E8FA-13CD-42B4-90B4-B230A30DD768}"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lvl1pPr>
              <a:defRPr/>
            </a:lvl1pPr>
          </a:lstStyle>
          <a:p>
            <a:pPr>
              <a:defRPr/>
            </a:pPr>
            <a:fld id="{8ACA5306-92EC-41AD-8DF3-BBB1E2C74930}"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6" name="Double Wave 15"/>
          <p:cNvSpPr/>
          <p:nvPr userDrawn="1"/>
        </p:nvSpPr>
        <p:spPr>
          <a:xfrm>
            <a:off x="0" y="381000"/>
            <a:ext cx="9144000" cy="46482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r>
              <a:rPr lang="en-US" sz="2000" dirty="0" smtClean="0">
                <a:solidFill>
                  <a:srgbClr val="FFFFFF"/>
                </a:solidFill>
                <a:latin typeface="Accord SF" pitchFamily="2" charset="0"/>
              </a:rPr>
              <a:t>Training For Head Start and</a:t>
            </a:r>
          </a:p>
          <a:p>
            <a:pPr marL="5141913" algn="ctr" defTabSz="914400"/>
            <a:r>
              <a:rPr lang="en-US" sz="2000" dirty="0" smtClean="0">
                <a:solidFill>
                  <a:srgbClr val="FFFFFF"/>
                </a:solidFill>
                <a:latin typeface="Accord SF" pitchFamily="2" charset="0"/>
              </a:rPr>
              <a:t>Childcare Providers</a:t>
            </a:r>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pic>
        <p:nvPicPr>
          <p:cNvPr id="409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3525" y="2511425"/>
            <a:ext cx="17684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Logo.png"/>
          <p:cNvPicPr>
            <a:picLocks noChangeAspect="1"/>
          </p:cNvPicPr>
          <p:nvPr userDrawn="1"/>
        </p:nvPicPr>
        <p:blipFill>
          <a:blip r:embed="rId3" cstate="print"/>
          <a:stretch>
            <a:fillRect/>
          </a:stretch>
        </p:blipFill>
        <p:spPr>
          <a:xfrm>
            <a:off x="304800" y="228600"/>
            <a:ext cx="4953000" cy="4953000"/>
          </a:xfrm>
          <a:prstGeom prst="rect">
            <a:avLst/>
          </a:prstGeom>
        </p:spPr>
      </p:pic>
      <p:sp>
        <p:nvSpPr>
          <p:cNvPr id="22" name="Rectangle 7"/>
          <p:cNvSpPr txBox="1">
            <a:spLocks noChangeArrowheads="1"/>
          </p:cNvSpPr>
          <p:nvPr userDrawn="1"/>
        </p:nvSpPr>
        <p:spPr>
          <a:xfrm>
            <a:off x="5486400" y="18288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7F3F98"/>
                </a:solidFill>
                <a:latin typeface="Accord SF" pitchFamily="2" charset="0"/>
              </a:rPr>
              <a:t>Oral Health &amp;</a:t>
            </a:r>
          </a:p>
          <a:p>
            <a:r>
              <a:rPr lang="en-US" sz="1400" b="1" dirty="0" smtClean="0">
                <a:solidFill>
                  <a:srgbClr val="7F3F98"/>
                </a:solidFill>
                <a:latin typeface="Accord SF" pitchFamily="2" charset="0"/>
              </a:rPr>
              <a:t>Planning and Using CFK Activities </a:t>
            </a:r>
          </a:p>
        </p:txBody>
      </p:sp>
      <p:pic>
        <p:nvPicPr>
          <p:cNvPr id="409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7807" y="5556250"/>
            <a:ext cx="278519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6" name="Double Wave 15"/>
          <p:cNvSpPr/>
          <p:nvPr userDrawn="1"/>
        </p:nvSpPr>
        <p:spPr>
          <a:xfrm>
            <a:off x="0" y="1219200"/>
            <a:ext cx="9144000" cy="2209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pic>
        <p:nvPicPr>
          <p:cNvPr id="17" name="Picture 16" descr="Logo.png"/>
          <p:cNvPicPr>
            <a:picLocks noChangeAspect="1"/>
          </p:cNvPicPr>
          <p:nvPr userDrawn="1"/>
        </p:nvPicPr>
        <p:blipFill>
          <a:blip r:embed="rId2" cstate="print"/>
          <a:stretch>
            <a:fillRect/>
          </a:stretch>
        </p:blipFill>
        <p:spPr>
          <a:xfrm>
            <a:off x="304800" y="533400"/>
            <a:ext cx="3352800" cy="3352800"/>
          </a:xfrm>
          <a:prstGeom prst="rect">
            <a:avLst/>
          </a:prstGeom>
        </p:spPr>
      </p:pic>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16" name="Double Wave 15"/>
          <p:cNvSpPr/>
          <p:nvPr userDrawn="1"/>
        </p:nvSpPr>
        <p:spPr>
          <a:xfrm>
            <a:off x="0" y="1219200"/>
            <a:ext cx="9144000" cy="2209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10" name="TextBox 9"/>
          <p:cNvSpPr txBox="1"/>
          <p:nvPr userDrawn="1"/>
        </p:nvSpPr>
        <p:spPr>
          <a:xfrm>
            <a:off x="2286000" y="1639297"/>
            <a:ext cx="5791200" cy="523220"/>
          </a:xfrm>
          <a:prstGeom prst="rect">
            <a:avLst/>
          </a:prstGeom>
          <a:noFill/>
        </p:spPr>
        <p:txBody>
          <a:bodyPr wrap="square" rtlCol="0">
            <a:spAutoFit/>
          </a:bodyPr>
          <a:lstStyle/>
          <a:p>
            <a:pPr defTabSz="914400"/>
            <a:r>
              <a:rPr lang="en-US" sz="2800" b="1" i="1" dirty="0" smtClean="0">
                <a:solidFill>
                  <a:srgbClr val="7030A0"/>
                </a:solidFill>
                <a:latin typeface="Accord SF" pitchFamily="2" charset="0"/>
              </a:rPr>
              <a:t>Basics of Oral Health: </a:t>
            </a:r>
          </a:p>
        </p:txBody>
      </p:sp>
      <p:sp>
        <p:nvSpPr>
          <p:cNvPr id="8" name="Oval 7"/>
          <p:cNvSpPr/>
          <p:nvPr userDrawn="1"/>
        </p:nvSpPr>
        <p:spPr bwMode="auto">
          <a:xfrm>
            <a:off x="457200" y="1447800"/>
            <a:ext cx="1371600" cy="1447800"/>
          </a:xfrm>
          <a:prstGeom prst="ellipse">
            <a:avLst/>
          </a:prstGeom>
          <a:solidFill>
            <a:srgbClr val="7F3F9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b="1" dirty="0" smtClean="0">
              <a:solidFill>
                <a:srgbClr val="000000"/>
              </a:solidFill>
              <a:effectLst>
                <a:outerShdw blurRad="38100" dist="38100" dir="2700000" algn="tl">
                  <a:srgbClr val="000000">
                    <a:alpha val="43137"/>
                  </a:srgbClr>
                </a:outerShdw>
              </a:effectLst>
            </a:endParaRPr>
          </a:p>
        </p:txBody>
      </p:sp>
      <p:pic>
        <p:nvPicPr>
          <p:cNvPr id="59393" name="37a60bca-7d5a-4a4e-98b3-43c10bdb2dcf" descr="F517B41D-6B2B-43BE-96E8-C1423E1CAD93"/>
          <p:cNvPicPr>
            <a:picLocks noChangeAspect="1" noChangeArrowheads="1"/>
          </p:cNvPicPr>
          <p:nvPr userDrawn="1"/>
        </p:nvPicPr>
        <p:blipFill>
          <a:blip r:embed="rId2" cstate="print"/>
          <a:srcRect/>
          <a:stretch>
            <a:fillRect/>
          </a:stretch>
        </p:blipFill>
        <p:spPr bwMode="auto">
          <a:xfrm>
            <a:off x="6019800" y="3962400"/>
            <a:ext cx="2031066" cy="2209800"/>
          </a:xfrm>
          <a:prstGeom prst="rect">
            <a:avLst/>
          </a:prstGeom>
          <a:noFill/>
          <a:ln w="9525">
            <a:noFill/>
            <a:miter lim="800000"/>
            <a:headEnd/>
            <a:tailEnd/>
          </a:ln>
        </p:spPr>
      </p:pic>
    </p:spTree>
    <p:extLst>
      <p:ext uri="{BB962C8B-B14F-4D97-AF65-F5344CB8AC3E}">
        <p14:creationId xmlns:p14="http://schemas.microsoft.com/office/powerpoint/2010/main" val="153179610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9" name="Double Wave 8"/>
          <p:cNvSpPr/>
          <p:nvPr userDrawn="1"/>
        </p:nvSpPr>
        <p:spPr>
          <a:xfrm>
            <a:off x="0" y="228600"/>
            <a:ext cx="9144000" cy="1066800"/>
          </a:xfrm>
          <a:prstGeom prst="doubleWav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13" name="Picture 12" descr="Logo_Small.png"/>
          <p:cNvPicPr>
            <a:picLocks noChangeAspect="1"/>
          </p:cNvPicPr>
          <p:nvPr userDrawn="1"/>
        </p:nvPicPr>
        <p:blipFill>
          <a:blip r:embed="rId2" cstate="print"/>
          <a:stretch>
            <a:fillRect/>
          </a:stretch>
        </p:blipFill>
        <p:spPr>
          <a:xfrm>
            <a:off x="228600" y="762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9" name="Double Wave 8"/>
          <p:cNvSpPr/>
          <p:nvPr userDrawn="1"/>
        </p:nvSpPr>
        <p:spPr>
          <a:xfrm>
            <a:off x="0" y="228600"/>
            <a:ext cx="9144000" cy="1066800"/>
          </a:xfrm>
          <a:prstGeom prst="doubleWave">
            <a:avLst/>
          </a:prstGeom>
          <a:solidFill>
            <a:srgbClr val="EB6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12" name="Picture 11" descr="Logo_Small.png"/>
          <p:cNvPicPr>
            <a:picLocks noChangeAspect="1"/>
          </p:cNvPicPr>
          <p:nvPr userDrawn="1"/>
        </p:nvPicPr>
        <p:blipFill>
          <a:blip r:embed="rId2" cstate="print"/>
          <a:stretch>
            <a:fillRect/>
          </a:stretch>
        </p:blipFill>
        <p:spPr>
          <a:xfrm>
            <a:off x="228600" y="762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Green">
    <p:spTree>
      <p:nvGrpSpPr>
        <p:cNvPr id="1" name=""/>
        <p:cNvGrpSpPr/>
        <p:nvPr/>
      </p:nvGrpSpPr>
      <p:grpSpPr>
        <a:xfrm>
          <a:off x="0" y="0"/>
          <a:ext cx="0" cy="0"/>
          <a:chOff x="0" y="0"/>
          <a:chExt cx="0" cy="0"/>
        </a:xfrm>
      </p:grpSpPr>
      <p:sp>
        <p:nvSpPr>
          <p:cNvPr id="10" name="Double Wave 15"/>
          <p:cNvSpPr/>
          <p:nvPr userDrawn="1"/>
        </p:nvSpPr>
        <p:spPr>
          <a:xfrm>
            <a:off x="0" y="958256"/>
            <a:ext cx="9144000" cy="2154429"/>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 y="175068"/>
            <a:ext cx="3505201" cy="3505201"/>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2" name="Title 1"/>
          <p:cNvSpPr>
            <a:spLocks noGrp="1"/>
          </p:cNvSpPr>
          <p:nvPr>
            <p:ph type="title" hasCustomPrompt="1"/>
          </p:nvPr>
        </p:nvSpPr>
        <p:spPr>
          <a:xfrm>
            <a:off x="3714762" y="1369789"/>
            <a:ext cx="5429238" cy="1284430"/>
          </a:xfrm>
        </p:spPr>
        <p:txBody>
          <a:bodyPr>
            <a:normAutofit/>
          </a:bodyPr>
          <a:lstStyle>
            <a:lvl1pPr>
              <a:defRPr sz="3600" baseline="0">
                <a:solidFill>
                  <a:schemeClr val="bg1"/>
                </a:solidFill>
              </a:defRPr>
            </a:lvl1pPr>
          </a:lstStyle>
          <a:p>
            <a:r>
              <a:rPr lang="en-US" dirty="0" smtClean="0"/>
              <a:t>Click to insert text</a:t>
            </a:r>
            <a:endParaRPr lang="en-US" dirty="0"/>
          </a:p>
        </p:txBody>
      </p:sp>
      <p:sp>
        <p:nvSpPr>
          <p:cNvPr id="4" name="Text Placeholder 3"/>
          <p:cNvSpPr>
            <a:spLocks noGrp="1"/>
          </p:cNvSpPr>
          <p:nvPr>
            <p:ph type="body" sz="quarter" idx="10" hasCustomPrompt="1"/>
          </p:nvPr>
        </p:nvSpPr>
        <p:spPr>
          <a:xfrm>
            <a:off x="3216275" y="3833813"/>
            <a:ext cx="5414963" cy="1801812"/>
          </a:xfrm>
        </p:spPr>
        <p:txBody>
          <a:bodyPr/>
          <a:lstStyle>
            <a:lvl1pPr marL="0" indent="0">
              <a:buNone/>
              <a:defRPr>
                <a:solidFill>
                  <a:srgbClr val="7F3F98"/>
                </a:solidFill>
              </a:defRPr>
            </a:lvl1pPr>
          </a:lstStyle>
          <a:p>
            <a:pPr lvl="0"/>
            <a:r>
              <a:rPr lang="en-US" dirty="0" smtClean="0"/>
              <a:t>Click to insert text</a:t>
            </a:r>
          </a:p>
        </p:txBody>
      </p:sp>
    </p:spTree>
    <p:extLst>
      <p:ext uri="{BB962C8B-B14F-4D97-AF65-F5344CB8AC3E}">
        <p14:creationId xmlns:p14="http://schemas.microsoft.com/office/powerpoint/2010/main" val="90052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pic>
        <p:nvPicPr>
          <p:cNvPr id="123906" name="Picture 2"/>
          <p:cNvPicPr>
            <a:picLocks noChangeAspect="1" noChangeArrowheads="1"/>
          </p:cNvPicPr>
          <p:nvPr userDrawn="1"/>
        </p:nvPicPr>
        <p:blipFill>
          <a:blip r:embed="rId2" cstate="print"/>
          <a:srcRect/>
          <a:stretch>
            <a:fillRect/>
          </a:stretch>
        </p:blipFill>
        <p:spPr bwMode="auto">
          <a:xfrm>
            <a:off x="7954434" y="5302624"/>
            <a:ext cx="1037166" cy="1098176"/>
          </a:xfrm>
          <a:prstGeom prst="rect">
            <a:avLst/>
          </a:prstGeom>
          <a:noFill/>
          <a:ln w="9525">
            <a:noFill/>
            <a:miter lim="800000"/>
            <a:headEnd/>
            <a:tailEnd/>
          </a:ln>
        </p:spPr>
      </p:pic>
      <p:sp>
        <p:nvSpPr>
          <p:cNvPr id="7" name="Double Wave 6"/>
          <p:cNvSpPr/>
          <p:nvPr userDrawn="1"/>
        </p:nvSpPr>
        <p:spPr>
          <a:xfrm>
            <a:off x="0" y="228600"/>
            <a:ext cx="9144000" cy="1066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Tree>
    <p:extLst>
      <p:ext uri="{BB962C8B-B14F-4D97-AF65-F5344CB8AC3E}">
        <p14:creationId xmlns:p14="http://schemas.microsoft.com/office/powerpoint/2010/main" val="240097815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6" name="Double Wave 15"/>
          <p:cNvSpPr/>
          <p:nvPr userDrawn="1"/>
        </p:nvSpPr>
        <p:spPr>
          <a:xfrm>
            <a:off x="0" y="76200"/>
            <a:ext cx="9144000" cy="1752600"/>
          </a:xfrm>
          <a:prstGeom prst="doubleWav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400"/>
            <a:r>
              <a:rPr lang="en-US" sz="1500" dirty="0" smtClean="0">
                <a:solidFill>
                  <a:srgbClr val="FFFFFF"/>
                </a:solidFill>
                <a:latin typeface="Accord SF" pitchFamily="2" charset="0"/>
              </a:rPr>
              <a:t> </a:t>
            </a:r>
          </a:p>
          <a:p>
            <a:pPr algn="ctr" defTabSz="914400"/>
            <a:r>
              <a:rPr lang="en-US" sz="1500" dirty="0" smtClean="0">
                <a:solidFill>
                  <a:srgbClr val="FFFFFF"/>
                </a:solidFill>
                <a:latin typeface="Accord SF" pitchFamily="2" charset="0"/>
              </a:rPr>
              <a:t> </a:t>
            </a:r>
            <a:r>
              <a:rPr lang="en-US" sz="5000" dirty="0" smtClean="0">
                <a:solidFill>
                  <a:srgbClr val="FFFFFF"/>
                </a:solidFill>
                <a:latin typeface="Accord SF" pitchFamily="2" charset="0"/>
              </a:rPr>
              <a:t>CFK Throughout the day</a:t>
            </a:r>
            <a:endParaRPr lang="en-US" sz="5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pic>
        <p:nvPicPr>
          <p:cNvPr id="123906" name="Picture 2"/>
          <p:cNvPicPr>
            <a:picLocks noChangeAspect="1" noChangeArrowheads="1"/>
          </p:cNvPicPr>
          <p:nvPr userDrawn="1"/>
        </p:nvPicPr>
        <p:blipFill>
          <a:blip r:embed="rId2" cstate="print"/>
          <a:srcRect/>
          <a:stretch>
            <a:fillRect/>
          </a:stretch>
        </p:blipFill>
        <p:spPr bwMode="auto">
          <a:xfrm>
            <a:off x="7954434" y="5302624"/>
            <a:ext cx="1037166" cy="1098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5" name="Rectangle 8"/>
          <p:cNvSpPr>
            <a:spLocks noGrp="1" noChangeArrowheads="1"/>
          </p:cNvSpPr>
          <p:nvPr>
            <p:ph type="sldNum" sz="quarter" idx="12"/>
          </p:nvPr>
        </p:nvSpPr>
        <p:spPr>
          <a:ln/>
        </p:spPr>
        <p:txBody>
          <a:bodyPr/>
          <a:lstStyle>
            <a:lvl1pPr>
              <a:defRPr/>
            </a:lvl1pPr>
          </a:lstStyle>
          <a:p>
            <a:pPr>
              <a:defRPr/>
            </a:pPr>
            <a:fld id="{7BBD25D9-9720-41C1-9A13-18F993141BC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543800" cy="1066800"/>
          </a:xfrm>
        </p:spPr>
        <p:txBody>
          <a:bodyPr/>
          <a:lstStyle>
            <a:lvl1pPr algn="l">
              <a:defRPr sz="3200">
                <a:latin typeface="Accord SF" pitchFamily="2" charset="0"/>
              </a:defRPr>
            </a:lvl1pPr>
          </a:lstStyle>
          <a:p>
            <a:r>
              <a:rPr lang="en-US" dirty="0" smtClean="0"/>
              <a:t>Click to </a:t>
            </a:r>
            <a:r>
              <a:rPr lang="en-US" dirty="0"/>
              <a:t>edit Master title style</a:t>
            </a:r>
          </a:p>
        </p:txBody>
      </p:sp>
      <p:sp>
        <p:nvSpPr>
          <p:cNvPr id="3" name="Content Placeholder 2"/>
          <p:cNvSpPr>
            <a:spLocks noGrp="1"/>
          </p:cNvSpPr>
          <p:nvPr>
            <p:ph idx="1"/>
          </p:nvPr>
        </p:nvSpPr>
        <p:spPr/>
        <p:txBody>
          <a:bodyPr/>
          <a:lstStyle>
            <a:lvl1pPr>
              <a:defRPr>
                <a:solidFill>
                  <a:srgbClr val="7F3F98"/>
                </a:solidFill>
                <a:latin typeface="Accord SF" pitchFamily="2" charset="0"/>
              </a:defRPr>
            </a:lvl1pPr>
            <a:lvl2pPr>
              <a:defRPr>
                <a:solidFill>
                  <a:srgbClr val="7F3F98"/>
                </a:solidFill>
                <a:latin typeface="Accord SF" pitchFamily="2" charset="0"/>
              </a:defRPr>
            </a:lvl2pPr>
            <a:lvl3pPr>
              <a:defRPr>
                <a:solidFill>
                  <a:srgbClr val="7F3F98"/>
                </a:solidFill>
                <a:latin typeface="Accord SF" pitchFamily="2" charset="0"/>
              </a:defRPr>
            </a:lvl3pPr>
            <a:lvl4pPr>
              <a:defRPr>
                <a:solidFill>
                  <a:srgbClr val="7F3F98"/>
                </a:solidFill>
                <a:latin typeface="Accord SF" pitchFamily="2" charset="0"/>
              </a:defRPr>
            </a:lvl4pPr>
            <a:lvl5pPr>
              <a:defRPr>
                <a:solidFill>
                  <a:srgbClr val="7F3F98"/>
                </a:solidFill>
                <a:latin typeface="Accord SF"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8"/>
          <p:cNvSpPr>
            <a:spLocks noGrp="1" noChangeArrowheads="1"/>
          </p:cNvSpPr>
          <p:nvPr>
            <p:ph type="sldNum" sz="quarter" idx="12"/>
          </p:nvPr>
        </p:nvSpPr>
        <p:spPr>
          <a:ln/>
        </p:spPr>
        <p:txBody>
          <a:bodyPr/>
          <a:lstStyle>
            <a:lvl1pPr>
              <a:defRPr/>
            </a:lvl1pPr>
          </a:lstStyle>
          <a:p>
            <a:pPr>
              <a:defRPr/>
            </a:pPr>
            <a:fld id="{55D332D2-86A9-45DA-A83B-665015998279}"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1143000"/>
          </a:xfrm>
        </p:spPr>
        <p:txBody>
          <a:bodyPr/>
          <a:lstStyle>
            <a:lvl1pPr algn="l">
              <a:defRPr sz="3200">
                <a:latin typeface="Accord SF" pitchFamily="2" charset="0"/>
              </a:defRPr>
            </a:lvl1pPr>
          </a:lstStyle>
          <a:p>
            <a:r>
              <a:rPr lang="en-US" dirty="0"/>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6" name="Rectangle 8"/>
          <p:cNvSpPr>
            <a:spLocks noGrp="1" noChangeArrowheads="1"/>
          </p:cNvSpPr>
          <p:nvPr>
            <p:ph type="sldNum" sz="quarter" idx="12"/>
          </p:nvPr>
        </p:nvSpPr>
        <p:spPr>
          <a:ln/>
        </p:spPr>
        <p:txBody>
          <a:bodyPr/>
          <a:lstStyle>
            <a:lvl1pPr>
              <a:defRPr/>
            </a:lvl1pPr>
          </a:lstStyle>
          <a:p>
            <a:pPr>
              <a:defRPr/>
            </a:pPr>
            <a:fld id="{3CA0E8FA-13CD-42B4-90B4-B230A30DD768}"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lvl1pPr>
              <a:defRPr/>
            </a:lvl1pPr>
          </a:lstStyle>
          <a:p>
            <a:pPr>
              <a:defRPr/>
            </a:pPr>
            <a:fld id="{8ACA5306-92EC-41AD-8DF3-BBB1E2C74930}" type="slidenum">
              <a:rPr lang="en-US">
                <a:solidFill>
                  <a:srgbClr val="000000"/>
                </a:solidFill>
              </a:rPr>
              <a:pPr>
                <a:defRPr/>
              </a:pPr>
              <a:t>‹#›</a:t>
            </a:fld>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6" name="Double Wave 15"/>
          <p:cNvSpPr/>
          <p:nvPr userDrawn="1"/>
        </p:nvSpPr>
        <p:spPr>
          <a:xfrm>
            <a:off x="0" y="381000"/>
            <a:ext cx="9144000" cy="46482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r>
              <a:rPr lang="en-US" sz="2000" dirty="0" smtClean="0">
                <a:solidFill>
                  <a:srgbClr val="FFFFFF"/>
                </a:solidFill>
                <a:latin typeface="Accord SF" pitchFamily="2" charset="0"/>
              </a:rPr>
              <a:t>Training For Head Start and</a:t>
            </a:r>
          </a:p>
          <a:p>
            <a:pPr marL="5141913" algn="ctr" defTabSz="914400"/>
            <a:r>
              <a:rPr lang="en-US" sz="2000" dirty="0" smtClean="0">
                <a:solidFill>
                  <a:srgbClr val="FFFFFF"/>
                </a:solidFill>
                <a:latin typeface="Accord SF" pitchFamily="2" charset="0"/>
              </a:rPr>
              <a:t>Childcare Providers</a:t>
            </a:r>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pic>
        <p:nvPicPr>
          <p:cNvPr id="409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13525" y="2511425"/>
            <a:ext cx="176847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Logo.png"/>
          <p:cNvPicPr>
            <a:picLocks noChangeAspect="1"/>
          </p:cNvPicPr>
          <p:nvPr userDrawn="1"/>
        </p:nvPicPr>
        <p:blipFill>
          <a:blip r:embed="rId3" cstate="print"/>
          <a:stretch>
            <a:fillRect/>
          </a:stretch>
        </p:blipFill>
        <p:spPr>
          <a:xfrm>
            <a:off x="304800" y="228600"/>
            <a:ext cx="4953000" cy="4953000"/>
          </a:xfrm>
          <a:prstGeom prst="rect">
            <a:avLst/>
          </a:prstGeom>
        </p:spPr>
      </p:pic>
      <p:sp>
        <p:nvSpPr>
          <p:cNvPr id="22" name="Rectangle 7"/>
          <p:cNvSpPr txBox="1">
            <a:spLocks noChangeArrowheads="1"/>
          </p:cNvSpPr>
          <p:nvPr userDrawn="1"/>
        </p:nvSpPr>
        <p:spPr>
          <a:xfrm>
            <a:off x="5486400" y="18288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rgbClr val="7F3F98"/>
                </a:solidFill>
                <a:latin typeface="Accord SF" pitchFamily="2" charset="0"/>
              </a:rPr>
              <a:t>Oral Health &amp;</a:t>
            </a:r>
          </a:p>
          <a:p>
            <a:r>
              <a:rPr lang="en-US" sz="1400" b="1" dirty="0" smtClean="0">
                <a:solidFill>
                  <a:srgbClr val="7F3F98"/>
                </a:solidFill>
                <a:latin typeface="Accord SF" pitchFamily="2" charset="0"/>
              </a:rPr>
              <a:t>Planning and Using CFK Activities </a:t>
            </a:r>
          </a:p>
        </p:txBody>
      </p:sp>
      <p:pic>
        <p:nvPicPr>
          <p:cNvPr id="409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7807" y="5556250"/>
            <a:ext cx="278519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6" name="Double Wave 15"/>
          <p:cNvSpPr/>
          <p:nvPr userDrawn="1"/>
        </p:nvSpPr>
        <p:spPr>
          <a:xfrm>
            <a:off x="0" y="1219200"/>
            <a:ext cx="9144000" cy="2209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pic>
        <p:nvPicPr>
          <p:cNvPr id="17" name="Picture 16" descr="Logo.png"/>
          <p:cNvPicPr>
            <a:picLocks noChangeAspect="1"/>
          </p:cNvPicPr>
          <p:nvPr userDrawn="1"/>
        </p:nvPicPr>
        <p:blipFill>
          <a:blip r:embed="rId2" cstate="print"/>
          <a:stretch>
            <a:fillRect/>
          </a:stretch>
        </p:blipFill>
        <p:spPr>
          <a:xfrm>
            <a:off x="304800" y="533400"/>
            <a:ext cx="3352800" cy="3352800"/>
          </a:xfrm>
          <a:prstGeom prst="rect">
            <a:avLst/>
          </a:prstGeom>
        </p:spPr>
      </p:pic>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16" name="Double Wave 15"/>
          <p:cNvSpPr/>
          <p:nvPr userDrawn="1"/>
        </p:nvSpPr>
        <p:spPr>
          <a:xfrm>
            <a:off x="0" y="1219200"/>
            <a:ext cx="9144000" cy="2209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141913" algn="ctr" defTabSz="914400"/>
            <a:endParaRPr lang="en-US" sz="2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10" name="TextBox 9"/>
          <p:cNvSpPr txBox="1"/>
          <p:nvPr userDrawn="1"/>
        </p:nvSpPr>
        <p:spPr>
          <a:xfrm>
            <a:off x="2286000" y="1639297"/>
            <a:ext cx="5791200" cy="523220"/>
          </a:xfrm>
          <a:prstGeom prst="rect">
            <a:avLst/>
          </a:prstGeom>
          <a:noFill/>
        </p:spPr>
        <p:txBody>
          <a:bodyPr wrap="square" rtlCol="0">
            <a:spAutoFit/>
          </a:bodyPr>
          <a:lstStyle/>
          <a:p>
            <a:pPr defTabSz="914400"/>
            <a:r>
              <a:rPr lang="en-US" sz="2800" b="1" i="1" dirty="0" smtClean="0">
                <a:solidFill>
                  <a:srgbClr val="7030A0"/>
                </a:solidFill>
                <a:latin typeface="Accord SF" pitchFamily="2" charset="0"/>
              </a:rPr>
              <a:t>Basics of Oral Health: </a:t>
            </a:r>
          </a:p>
        </p:txBody>
      </p:sp>
      <p:sp>
        <p:nvSpPr>
          <p:cNvPr id="8" name="Oval 7"/>
          <p:cNvSpPr/>
          <p:nvPr userDrawn="1"/>
        </p:nvSpPr>
        <p:spPr bwMode="auto">
          <a:xfrm>
            <a:off x="457200" y="1447800"/>
            <a:ext cx="1371600" cy="1447800"/>
          </a:xfrm>
          <a:prstGeom prst="ellipse">
            <a:avLst/>
          </a:prstGeom>
          <a:solidFill>
            <a:srgbClr val="7F3F9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400" b="1" dirty="0" smtClean="0">
              <a:solidFill>
                <a:srgbClr val="000000"/>
              </a:solidFill>
              <a:effectLst>
                <a:outerShdw blurRad="38100" dist="38100" dir="2700000" algn="tl">
                  <a:srgbClr val="000000">
                    <a:alpha val="43137"/>
                  </a:srgbClr>
                </a:outerShdw>
              </a:effectLst>
            </a:endParaRPr>
          </a:p>
        </p:txBody>
      </p:sp>
      <p:pic>
        <p:nvPicPr>
          <p:cNvPr id="59393" name="37a60bca-7d5a-4a4e-98b3-43c10bdb2dcf" descr="F517B41D-6B2B-43BE-96E8-C1423E1CAD93"/>
          <p:cNvPicPr>
            <a:picLocks noChangeAspect="1" noChangeArrowheads="1"/>
          </p:cNvPicPr>
          <p:nvPr userDrawn="1"/>
        </p:nvPicPr>
        <p:blipFill>
          <a:blip r:embed="rId2" cstate="print"/>
          <a:srcRect/>
          <a:stretch>
            <a:fillRect/>
          </a:stretch>
        </p:blipFill>
        <p:spPr bwMode="auto">
          <a:xfrm>
            <a:off x="6019800" y="3962400"/>
            <a:ext cx="2031066" cy="2209800"/>
          </a:xfrm>
          <a:prstGeom prst="rect">
            <a:avLst/>
          </a:prstGeom>
          <a:noFill/>
          <a:ln w="9525">
            <a:noFill/>
            <a:miter lim="800000"/>
            <a:headEnd/>
            <a:tailEnd/>
          </a:ln>
        </p:spPr>
      </p:pic>
    </p:spTree>
    <p:extLst>
      <p:ext uri="{BB962C8B-B14F-4D97-AF65-F5344CB8AC3E}">
        <p14:creationId xmlns:p14="http://schemas.microsoft.com/office/powerpoint/2010/main" val="1531796101"/>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9" name="Double Wave 8"/>
          <p:cNvSpPr/>
          <p:nvPr userDrawn="1"/>
        </p:nvSpPr>
        <p:spPr>
          <a:xfrm>
            <a:off x="0" y="228600"/>
            <a:ext cx="9144000" cy="1066800"/>
          </a:xfrm>
          <a:prstGeom prst="doubleWav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13" name="Picture 12" descr="Logo_Small.png"/>
          <p:cNvPicPr>
            <a:picLocks noChangeAspect="1"/>
          </p:cNvPicPr>
          <p:nvPr userDrawn="1"/>
        </p:nvPicPr>
        <p:blipFill>
          <a:blip r:embed="rId2" cstate="print"/>
          <a:stretch>
            <a:fillRect/>
          </a:stretch>
        </p:blipFill>
        <p:spPr>
          <a:xfrm>
            <a:off x="228600" y="762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3689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
        <p:nvSpPr>
          <p:cNvPr id="9" name="Double Wave 8"/>
          <p:cNvSpPr/>
          <p:nvPr userDrawn="1"/>
        </p:nvSpPr>
        <p:spPr>
          <a:xfrm>
            <a:off x="0" y="228600"/>
            <a:ext cx="9144000" cy="1066800"/>
          </a:xfrm>
          <a:prstGeom prst="doubleWave">
            <a:avLst/>
          </a:prstGeom>
          <a:solidFill>
            <a:srgbClr val="EB6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12" name="Picture 11" descr="Logo_Small.png"/>
          <p:cNvPicPr>
            <a:picLocks noChangeAspect="1"/>
          </p:cNvPicPr>
          <p:nvPr userDrawn="1"/>
        </p:nvPicPr>
        <p:blipFill>
          <a:blip r:embed="rId2" cstate="print"/>
          <a:stretch>
            <a:fillRect/>
          </a:stretch>
        </p:blipFill>
        <p:spPr>
          <a:xfrm>
            <a:off x="228600" y="762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pic>
        <p:nvPicPr>
          <p:cNvPr id="123906" name="Picture 2"/>
          <p:cNvPicPr>
            <a:picLocks noChangeAspect="1" noChangeArrowheads="1"/>
          </p:cNvPicPr>
          <p:nvPr userDrawn="1"/>
        </p:nvPicPr>
        <p:blipFill>
          <a:blip r:embed="rId2" cstate="print"/>
          <a:srcRect/>
          <a:stretch>
            <a:fillRect/>
          </a:stretch>
        </p:blipFill>
        <p:spPr bwMode="auto">
          <a:xfrm>
            <a:off x="7954434" y="5302624"/>
            <a:ext cx="1037166" cy="1098176"/>
          </a:xfrm>
          <a:prstGeom prst="rect">
            <a:avLst/>
          </a:prstGeom>
          <a:noFill/>
          <a:ln w="9525">
            <a:noFill/>
            <a:miter lim="800000"/>
            <a:headEnd/>
            <a:tailEnd/>
          </a:ln>
        </p:spPr>
      </p:pic>
      <p:sp>
        <p:nvSpPr>
          <p:cNvPr id="7" name="Double Wave 6"/>
          <p:cNvSpPr/>
          <p:nvPr userDrawn="1"/>
        </p:nvSpPr>
        <p:spPr>
          <a:xfrm>
            <a:off x="0" y="228600"/>
            <a:ext cx="9144000" cy="1066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sp>
        <p:nvSpPr>
          <p:cNvPr id="8" name="Title 1"/>
          <p:cNvSpPr>
            <a:spLocks noGrp="1"/>
          </p:cNvSpPr>
          <p:nvPr>
            <p:ph type="title"/>
          </p:nvPr>
        </p:nvSpPr>
        <p:spPr>
          <a:xfrm>
            <a:off x="1676400" y="228600"/>
            <a:ext cx="7391400" cy="1066800"/>
          </a:xfrm>
        </p:spPr>
        <p:txBody>
          <a:bodyPr/>
          <a:lstStyle>
            <a:lvl1pPr algn="l">
              <a:defRPr sz="3200">
                <a:latin typeface="Accord SF" pitchFamily="2" charset="0"/>
              </a:defRPr>
            </a:lvl1pPr>
          </a:lstStyle>
          <a:p>
            <a:r>
              <a:rPr lang="en-US" dirty="0"/>
              <a:t>Click to edit Master title style</a:t>
            </a:r>
          </a:p>
        </p:txBody>
      </p:sp>
    </p:spTree>
    <p:extLst>
      <p:ext uri="{BB962C8B-B14F-4D97-AF65-F5344CB8AC3E}">
        <p14:creationId xmlns:p14="http://schemas.microsoft.com/office/powerpoint/2010/main" val="240097815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6" name="Double Wave 15"/>
          <p:cNvSpPr/>
          <p:nvPr userDrawn="1"/>
        </p:nvSpPr>
        <p:spPr>
          <a:xfrm>
            <a:off x="0" y="76200"/>
            <a:ext cx="9144000" cy="1752600"/>
          </a:xfrm>
          <a:prstGeom prst="doubleWav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400"/>
            <a:r>
              <a:rPr lang="en-US" sz="1500" dirty="0" smtClean="0">
                <a:solidFill>
                  <a:srgbClr val="FFFFFF"/>
                </a:solidFill>
                <a:latin typeface="Accord SF" pitchFamily="2" charset="0"/>
              </a:rPr>
              <a:t> </a:t>
            </a:r>
          </a:p>
          <a:p>
            <a:pPr algn="ctr" defTabSz="914400"/>
            <a:r>
              <a:rPr lang="en-US" sz="1500" dirty="0" smtClean="0">
                <a:solidFill>
                  <a:srgbClr val="FFFFFF"/>
                </a:solidFill>
                <a:latin typeface="Accord SF" pitchFamily="2" charset="0"/>
              </a:rPr>
              <a:t> </a:t>
            </a:r>
            <a:r>
              <a:rPr lang="en-US" sz="5000" dirty="0" smtClean="0">
                <a:solidFill>
                  <a:srgbClr val="FFFFFF"/>
                </a:solidFill>
                <a:latin typeface="Accord SF" pitchFamily="2" charset="0"/>
              </a:rPr>
              <a:t>CFK Throughout the day</a:t>
            </a:r>
            <a:endParaRPr lang="en-US" sz="5000" dirty="0">
              <a:solidFill>
                <a:srgbClr val="FFFFFF"/>
              </a:solidFill>
              <a:latin typeface="Accord SF" pitchFamily="2" charset="0"/>
            </a:endParaRPr>
          </a:p>
        </p:txBody>
      </p:sp>
      <p:sp>
        <p:nvSpPr>
          <p:cNvPr id="4" name="Rectangle 9"/>
          <p:cNvSpPr>
            <a:spLocks noChangeArrowheads="1"/>
          </p:cNvSpPr>
          <p:nvPr userDrawn="1"/>
        </p:nvSpPr>
        <p:spPr bwMode="auto">
          <a:xfrm>
            <a:off x="0" y="6553200"/>
            <a:ext cx="9144000" cy="304800"/>
          </a:xfrm>
          <a:prstGeom prst="rect">
            <a:avLst/>
          </a:prstGeom>
          <a:solidFill>
            <a:srgbClr val="8DC63F"/>
          </a:solidFill>
          <a:ln w="9525" algn="ctr">
            <a:noFill/>
            <a:miter lim="800000"/>
            <a:headEnd/>
            <a:tailEnd/>
          </a:ln>
          <a:effectLst/>
        </p:spPr>
        <p:txBody>
          <a:bodyPr anchor="ctr">
            <a:spAutoFit/>
          </a:bodyPr>
          <a:lstStyle/>
          <a:p>
            <a:pPr defTabSz="914400">
              <a:defRPr/>
            </a:pPr>
            <a:endParaRPr lang="en-US" dirty="0">
              <a:solidFill>
                <a:srgbClr val="000000"/>
              </a:solidFill>
              <a:effectLst>
                <a:outerShdw blurRad="38100" dist="38100" dir="2700000" algn="tl">
                  <a:srgbClr val="000000">
                    <a:alpha val="43137"/>
                  </a:srgbClr>
                </a:outerShdw>
              </a:effectLst>
            </a:endParaRPr>
          </a:p>
        </p:txBody>
      </p:sp>
      <p:sp>
        <p:nvSpPr>
          <p:cNvPr id="11" name="Rectangle 8"/>
          <p:cNvSpPr>
            <a:spLocks noGrp="1" noChangeArrowheads="1"/>
          </p:cNvSpPr>
          <p:nvPr>
            <p:ph type="sldNum" sz="quarter" idx="12"/>
          </p:nvPr>
        </p:nvSpPr>
        <p:spPr>
          <a:xfrm>
            <a:off x="7010400" y="6553200"/>
            <a:ext cx="2133600" cy="304800"/>
          </a:xfrm>
        </p:spPr>
        <p:txBody>
          <a:bodyPr/>
          <a:lstStyle>
            <a:lvl1pPr>
              <a:defRPr/>
            </a:lvl1pPr>
          </a:lstStyle>
          <a:p>
            <a:pPr>
              <a:defRPr/>
            </a:pPr>
            <a:fld id="{553653BC-3286-42B1-8132-474D8579F457}" type="slidenum">
              <a:rPr lang="en-US">
                <a:solidFill>
                  <a:srgbClr val="000000"/>
                </a:solidFill>
              </a:rPr>
              <a:pPr>
                <a:defRPr/>
              </a:pPr>
              <a:t>‹#›</a:t>
            </a:fld>
            <a:endParaRPr lang="en-US" dirty="0">
              <a:solidFill>
                <a:srgbClr val="000000"/>
              </a:solidFill>
            </a:endParaRPr>
          </a:p>
        </p:txBody>
      </p:sp>
      <p:sp>
        <p:nvSpPr>
          <p:cNvPr id="22" name="Rectangle 7"/>
          <p:cNvSpPr txBox="1">
            <a:spLocks noChangeArrowheads="1"/>
          </p:cNvSpPr>
          <p:nvPr userDrawn="1"/>
        </p:nvSpPr>
        <p:spPr>
          <a:xfrm>
            <a:off x="5486400" y="1676400"/>
            <a:ext cx="3429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solidFill>
                <a:srgbClr val="7F3F98"/>
              </a:solidFill>
              <a:latin typeface="Accord SF" pitchFamily="2" charset="0"/>
            </a:endParaRPr>
          </a:p>
        </p:txBody>
      </p:sp>
      <p:pic>
        <p:nvPicPr>
          <p:cNvPr id="123906" name="Picture 2"/>
          <p:cNvPicPr>
            <a:picLocks noChangeAspect="1" noChangeArrowheads="1"/>
          </p:cNvPicPr>
          <p:nvPr userDrawn="1"/>
        </p:nvPicPr>
        <p:blipFill>
          <a:blip r:embed="rId2" cstate="print"/>
          <a:srcRect/>
          <a:stretch>
            <a:fillRect/>
          </a:stretch>
        </p:blipFill>
        <p:spPr bwMode="auto">
          <a:xfrm>
            <a:off x="7954434" y="5302624"/>
            <a:ext cx="1037166" cy="1098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360833" y="6508023"/>
            <a:ext cx="783167" cy="369332"/>
          </a:xfrm>
          <a:prstGeom prst="rect">
            <a:avLst/>
          </a:prstGeom>
        </p:spPr>
        <p:txBody>
          <a:bodyPr wrap="square">
            <a:spAutoFit/>
          </a:bodyPr>
          <a:lstStyle/>
          <a:p>
            <a:pPr algn="r"/>
            <a:fld id="{B73E8A5E-4EFC-47F9-9154-6B52541C02CE}" type="slidenum">
              <a:rPr lang="en-US" smtClean="0"/>
              <a:pPr algn="r"/>
              <a:t>‹#›</a:t>
            </a:fld>
            <a:endParaRPr lang="en-US" dirty="0"/>
          </a:p>
        </p:txBody>
      </p:sp>
      <p:sp>
        <p:nvSpPr>
          <p:cNvPr id="9" name="Title Placeholder 1"/>
          <p:cNvSpPr>
            <a:spLocks noGrp="1"/>
          </p:cNvSpPr>
          <p:nvPr>
            <p:ph type="title"/>
          </p:nvPr>
        </p:nvSpPr>
        <p:spPr>
          <a:xfrm>
            <a:off x="1531056" y="239358"/>
            <a:ext cx="7495322"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430213" y="1820333"/>
            <a:ext cx="8290454" cy="4416778"/>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51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Green">
    <p:spTree>
      <p:nvGrpSpPr>
        <p:cNvPr id="1" name=""/>
        <p:cNvGrpSpPr/>
        <p:nvPr/>
      </p:nvGrpSpPr>
      <p:grpSpPr>
        <a:xfrm>
          <a:off x="0" y="0"/>
          <a:ext cx="0" cy="0"/>
          <a:chOff x="0" y="0"/>
          <a:chExt cx="0" cy="0"/>
        </a:xfrm>
      </p:grpSpPr>
      <p:sp>
        <p:nvSpPr>
          <p:cNvPr id="6" name="Double Wave 5"/>
          <p:cNvSpPr/>
          <p:nvPr userDrawn="1"/>
        </p:nvSpPr>
        <p:spPr>
          <a:xfrm>
            <a:off x="0"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18" name="Title 17"/>
          <p:cNvSpPr>
            <a:spLocks noGrp="1"/>
          </p:cNvSpPr>
          <p:nvPr>
            <p:ph type="title"/>
          </p:nvPr>
        </p:nvSpPr>
        <p:spPr>
          <a:xfrm>
            <a:off x="1597039" y="168776"/>
            <a:ext cx="708976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547688" y="1665288"/>
            <a:ext cx="8023225" cy="4403725"/>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61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een">
    <p:spTree>
      <p:nvGrpSpPr>
        <p:cNvPr id="1" name=""/>
        <p:cNvGrpSpPr/>
        <p:nvPr/>
      </p:nvGrpSpPr>
      <p:grpSpPr>
        <a:xfrm>
          <a:off x="0" y="0"/>
          <a:ext cx="0" cy="0"/>
          <a:chOff x="0" y="0"/>
          <a:chExt cx="0" cy="0"/>
        </a:xfrm>
      </p:grpSpPr>
      <p:sp>
        <p:nvSpPr>
          <p:cNvPr id="9" name="Double Wave 8"/>
          <p:cNvSpPr/>
          <p:nvPr userDrawn="1"/>
        </p:nvSpPr>
        <p:spPr>
          <a:xfrm>
            <a:off x="0" y="235392"/>
            <a:ext cx="9144000" cy="1066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EB6C2C"/>
          </a:solidFill>
          <a:ln>
            <a:noFill/>
            <a:prstDash val="solid"/>
          </a:ln>
        </p:spPr>
        <p:txBody>
          <a:bodyPr vert="horz" wrap="square" lIns="91440" tIns="45720" rIns="91440" bIns="45720" anchor="ctr" anchorCtr="0" compatLnSpc="1"/>
          <a:lstStyle/>
          <a:p>
            <a:pPr marL="1774822"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Heavy SF" pitchFamily="34"/>
            </a:endParaRPr>
          </a:p>
        </p:txBody>
      </p:sp>
      <p:pic>
        <p:nvPicPr>
          <p:cNvPr id="5" name="Picture 4" descr="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579" y="139477"/>
            <a:ext cx="1210389" cy="1210389"/>
          </a:xfrm>
          <a:prstGeom prst="rect">
            <a:avLst/>
          </a:prstGeom>
        </p:spPr>
      </p:pic>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6" name="Text Placeholder 5"/>
          <p:cNvSpPr>
            <a:spLocks noGrp="1"/>
          </p:cNvSpPr>
          <p:nvPr>
            <p:ph type="body" sz="quarter" idx="10"/>
          </p:nvPr>
        </p:nvSpPr>
        <p:spPr>
          <a:xfrm>
            <a:off x="509588" y="1550988"/>
            <a:ext cx="8197850" cy="4578350"/>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1419968" y="198588"/>
            <a:ext cx="6778167" cy="1143000"/>
          </a:xfrm>
        </p:spPr>
        <p:txBody>
          <a:bodyPr>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70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Green">
    <p:spTree>
      <p:nvGrpSpPr>
        <p:cNvPr id="1" name=""/>
        <p:cNvGrpSpPr/>
        <p:nvPr/>
      </p:nvGrpSpPr>
      <p:grpSpPr>
        <a:xfrm>
          <a:off x="0" y="0"/>
          <a:ext cx="0" cy="0"/>
          <a:chOff x="0" y="0"/>
          <a:chExt cx="0" cy="0"/>
        </a:xfrm>
      </p:grpSpPr>
      <p:sp>
        <p:nvSpPr>
          <p:cNvPr id="6" name="Double Wave 5"/>
          <p:cNvSpPr/>
          <p:nvPr userDrawn="1"/>
        </p:nvSpPr>
        <p:spPr>
          <a:xfrm>
            <a:off x="-1" y="242806"/>
            <a:ext cx="9144001" cy="1107060"/>
          </a:xfrm>
          <a:prstGeom prst="doubleWave">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10" name="Title Placeholder 1"/>
          <p:cNvSpPr>
            <a:spLocks noGrp="1"/>
          </p:cNvSpPr>
          <p:nvPr>
            <p:ph type="title"/>
          </p:nvPr>
        </p:nvSpPr>
        <p:spPr>
          <a:xfrm>
            <a:off x="457200" y="239358"/>
            <a:ext cx="8569178" cy="1143000"/>
          </a:xfrm>
          <a:prstGeom prst="rect">
            <a:avLst/>
          </a:prstGeom>
        </p:spPr>
        <p:txBody>
          <a:bodyPr vert="horz" lIns="91440" tIns="45720" rIns="91440" bIns="45720" rtlCol="0" anchor="ctr">
            <a:normAutofit/>
          </a:bodyPr>
          <a:lstStyle>
            <a:lvl1pPr algn="l">
              <a:defRPr sz="3600">
                <a:solidFill>
                  <a:srgbClr val="FFFFFF"/>
                </a:solidFill>
              </a:defRPr>
            </a:lvl1pPr>
          </a:lstStyle>
          <a:p>
            <a:r>
              <a:rPr lang="en-US" smtClean="0"/>
              <a:t>Click to edit Master title style</a:t>
            </a:r>
            <a:endParaRPr lang="en-US"/>
          </a:p>
        </p:txBody>
      </p:sp>
      <p:sp>
        <p:nvSpPr>
          <p:cNvPr id="3" name="Text Placeholder 2"/>
          <p:cNvSpPr>
            <a:spLocks noGrp="1"/>
          </p:cNvSpPr>
          <p:nvPr>
            <p:ph type="body" sz="quarter" idx="10"/>
          </p:nvPr>
        </p:nvSpPr>
        <p:spPr>
          <a:xfrm>
            <a:off x="457200" y="1784350"/>
            <a:ext cx="8207375" cy="4432300"/>
          </a:xfrm>
        </p:spPr>
        <p:txBody>
          <a:bodyPr/>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01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Green">
    <p:spTree>
      <p:nvGrpSpPr>
        <p:cNvPr id="1" name=""/>
        <p:cNvGrpSpPr/>
        <p:nvPr/>
      </p:nvGrpSpPr>
      <p:grpSpPr>
        <a:xfrm>
          <a:off x="0" y="0"/>
          <a:ext cx="0" cy="0"/>
          <a:chOff x="0" y="0"/>
          <a:chExt cx="0" cy="0"/>
        </a:xfrm>
      </p:grpSpPr>
      <p:sp>
        <p:nvSpPr>
          <p:cNvPr id="6" name="Double Wave 5"/>
          <p:cNvSpPr/>
          <p:nvPr userDrawn="1"/>
        </p:nvSpPr>
        <p:spPr>
          <a:xfrm>
            <a:off x="-1" y="149420"/>
            <a:ext cx="9144001" cy="1526453"/>
          </a:xfrm>
          <a:prstGeom prst="doubleWave">
            <a:avLst/>
          </a:prstGeom>
          <a:solidFill>
            <a:srgbClr val="7F3F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pic>
        <p:nvPicPr>
          <p:cNvPr id="9" name="37a60bca-7d5a-4a4e-98b3-43c10bdb2dcf" descr="F517B41D-6B2B-43BE-96E8-C1423E1CAD93"/>
          <p:cNvPicPr>
            <a:picLocks noChangeAspect="1"/>
          </p:cNvPicPr>
          <p:nvPr userDrawn="1"/>
        </p:nvPicPr>
        <p:blipFill>
          <a:blip r:embed="rId2" cstate="print"/>
          <a:srcRect/>
          <a:stretch>
            <a:fillRect/>
          </a:stretch>
        </p:blipFill>
        <p:spPr>
          <a:xfrm>
            <a:off x="7948298" y="5243818"/>
            <a:ext cx="996500" cy="1084194"/>
          </a:xfrm>
          <a:prstGeom prst="rect">
            <a:avLst/>
          </a:prstGeom>
          <a:noFill/>
          <a:ln>
            <a:noFill/>
          </a:ln>
        </p:spPr>
      </p:pic>
      <p:sp>
        <p:nvSpPr>
          <p:cNvPr id="4" name="Title 3"/>
          <p:cNvSpPr>
            <a:spLocks noGrp="1"/>
          </p:cNvSpPr>
          <p:nvPr>
            <p:ph type="title"/>
          </p:nvPr>
        </p:nvSpPr>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57200" y="1855788"/>
            <a:ext cx="8229600" cy="4471987"/>
          </a:xfrm>
        </p:spPr>
        <p:txBody>
          <a:bodyPr/>
          <a:lstStyle>
            <a:lvl1pPr>
              <a:defRPr>
                <a:solidFill>
                  <a:srgbClr val="7F3F98"/>
                </a:solidFill>
              </a:defRPr>
            </a:lvl1pPr>
            <a:lvl2pPr>
              <a:defRPr>
                <a:solidFill>
                  <a:srgbClr val="7F3F98"/>
                </a:solidFill>
              </a:defRPr>
            </a:lvl2pPr>
            <a:lvl3pPr>
              <a:defRPr>
                <a:solidFill>
                  <a:srgbClr val="7F3F98"/>
                </a:solidFill>
              </a:defRPr>
            </a:lvl3pPr>
            <a:lvl4pPr>
              <a:defRPr>
                <a:solidFill>
                  <a:srgbClr val="7F3F98"/>
                </a:solidFill>
              </a:defRPr>
            </a:lvl4pPr>
            <a:lvl5pPr>
              <a:defRPr>
                <a:solidFill>
                  <a:srgbClr val="7F3F9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873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een">
    <p:spTree>
      <p:nvGrpSpPr>
        <p:cNvPr id="1" name=""/>
        <p:cNvGrpSpPr/>
        <p:nvPr/>
      </p:nvGrpSpPr>
      <p:grpSpPr>
        <a:xfrm>
          <a:off x="0" y="0"/>
          <a:ext cx="0" cy="0"/>
          <a:chOff x="0" y="0"/>
          <a:chExt cx="0" cy="0"/>
        </a:xfrm>
      </p:grpSpPr>
      <p:sp>
        <p:nvSpPr>
          <p:cNvPr id="7" name="Rectangle 9"/>
          <p:cNvSpPr/>
          <p:nvPr userDrawn="1"/>
        </p:nvSpPr>
        <p:spPr>
          <a:xfrm>
            <a:off x="0" y="6528998"/>
            <a:ext cx="9144000" cy="369335"/>
          </a:xfrm>
          <a:prstGeom prst="rect">
            <a:avLst/>
          </a:prstGeom>
          <a:solidFill>
            <a:srgbClr val="8DC63F"/>
          </a:soli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effectLst>
                <a:outerShdw dist="38096" dir="2700000">
                  <a:srgbClr val="000000"/>
                </a:outerShdw>
              </a:effectLst>
              <a:uFillTx/>
              <a:latin typeface="Arial"/>
            </a:endParaRPr>
          </a:p>
        </p:txBody>
      </p:sp>
      <p:sp>
        <p:nvSpPr>
          <p:cNvPr id="8" name="Rectangle 7"/>
          <p:cNvSpPr/>
          <p:nvPr userDrawn="1"/>
        </p:nvSpPr>
        <p:spPr>
          <a:xfrm>
            <a:off x="8570304" y="6550359"/>
            <a:ext cx="456074" cy="369332"/>
          </a:xfrm>
          <a:prstGeom prst="rect">
            <a:avLst/>
          </a:prstGeom>
        </p:spPr>
        <p:txBody>
          <a:bodyPr wrap="none">
            <a:spAutoFit/>
          </a:bodyPr>
          <a:lstStyle/>
          <a:p>
            <a:fld id="{B73E8A5E-4EFC-47F9-9154-6B52541C02CE}" type="slidenum">
              <a:rPr lang="en-US" smtClean="0"/>
              <a:pPr/>
              <a:t>‹#›</a:t>
            </a:fld>
            <a:endParaRPr lang="en-US" dirty="0"/>
          </a:p>
        </p:txBody>
      </p:sp>
      <p:sp>
        <p:nvSpPr>
          <p:cNvPr id="9" name="Double Wave 15"/>
          <p:cNvSpPr/>
          <p:nvPr userDrawn="1"/>
        </p:nvSpPr>
        <p:spPr>
          <a:xfrm>
            <a:off x="0" y="1219196"/>
            <a:ext cx="9144000" cy="2209803"/>
          </a:xfrm>
          <a:custGeom>
            <a:avLst/>
            <a:gdLst>
              <a:gd name="f0" fmla="val 10800000"/>
              <a:gd name="f1" fmla="val 5400000"/>
              <a:gd name="f2" fmla="val 180"/>
              <a:gd name="f3" fmla="val w"/>
              <a:gd name="f4" fmla="val h"/>
              <a:gd name="f5" fmla="val ss"/>
              <a:gd name="f6" fmla="val 0"/>
              <a:gd name="f7" fmla="val 6250"/>
              <a:gd name="f8" fmla="+- 0 0 -180"/>
              <a:gd name="f9" fmla="+- 0 0 -270"/>
              <a:gd name="f10" fmla="+- 0 0 -36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39 f7 1"/>
              <a:gd name="f43" fmla="*/ f40 f6 1"/>
              <a:gd name="f44" fmla="+- f6 f41 0"/>
              <a:gd name="f45" fmla="*/ f42 1 100000"/>
              <a:gd name="f46" fmla="*/ f43 1 100000"/>
              <a:gd name="f47" fmla="*/ f43 1 50000"/>
              <a:gd name="f48" fmla="*/ f42 1 50000"/>
              <a:gd name="f49" fmla="*/ f45 10 1"/>
              <a:gd name="f50" fmla="+- f38 0 f45"/>
              <a:gd name="f51" fmla="abs f46"/>
              <a:gd name="f52" fmla="?: f47 0 f47"/>
              <a:gd name="f53" fmla="?: f47 f47 0"/>
              <a:gd name="f54" fmla="+- f38 0 f48"/>
              <a:gd name="f55" fmla="*/ f48 f34 1"/>
              <a:gd name="f56" fmla="*/ f45 f34 1"/>
              <a:gd name="f57" fmla="*/ f44 f34 1"/>
              <a:gd name="f58" fmla="*/ f49 1 3"/>
              <a:gd name="f59" fmla="+- f6 0 f52"/>
              <a:gd name="f60" fmla="+- f37 0 f53"/>
              <a:gd name="f61" fmla="+- f6 f53 0"/>
              <a:gd name="f62" fmla="+- f37 f52 0"/>
              <a:gd name="f63" fmla="+- f37 0 f51"/>
              <a:gd name="f64" fmla="*/ f54 f34 1"/>
              <a:gd name="f65" fmla="*/ f50 f34 1"/>
              <a:gd name="f66" fmla="*/ f51 f34 1"/>
              <a:gd name="f67" fmla="+- f45 0 f58"/>
              <a:gd name="f68" fmla="+- f45 f58 0"/>
              <a:gd name="f69" fmla="+- f50 0 f58"/>
              <a:gd name="f70" fmla="+- f50 f58 0"/>
              <a:gd name="f71" fmla="+- f52 f60 0"/>
              <a:gd name="f72" fmla="+- f59 f60 0"/>
              <a:gd name="f73" fmla="+- f61 f62 0"/>
              <a:gd name="f74" fmla="max f59 f61"/>
              <a:gd name="f75" fmla="min f60 f62"/>
              <a:gd name="f76" fmla="*/ f59 f34 1"/>
              <a:gd name="f77" fmla="*/ f60 f34 1"/>
              <a:gd name="f78" fmla="*/ f62 f34 1"/>
              <a:gd name="f79" fmla="*/ f61 f34 1"/>
              <a:gd name="f80" fmla="*/ f63 f34 1"/>
              <a:gd name="f81" fmla="*/ f71 1 6"/>
              <a:gd name="f82" fmla="*/ f71 1 3"/>
              <a:gd name="f83" fmla="*/ f72 1 2"/>
              <a:gd name="f84" fmla="*/ f73 1 2"/>
              <a:gd name="f85" fmla="*/ f74 f34 1"/>
              <a:gd name="f86" fmla="*/ f75 f34 1"/>
              <a:gd name="f87" fmla="*/ f67 f34 1"/>
              <a:gd name="f88" fmla="*/ f68 f34 1"/>
              <a:gd name="f89" fmla="*/ f70 f34 1"/>
              <a:gd name="f90" fmla="*/ f69 f34 1"/>
              <a:gd name="f91" fmla="+- f59 f81 0"/>
              <a:gd name="f92" fmla="+- f59 f82 0"/>
              <a:gd name="f93" fmla="+- f83 f81 0"/>
              <a:gd name="f94" fmla="+- f61 f81 0"/>
              <a:gd name="f95" fmla="+- f61 f82 0"/>
              <a:gd name="f96" fmla="+- f84 f81 0"/>
              <a:gd name="f97" fmla="*/ f83 f34 1"/>
              <a:gd name="f98" fmla="*/ f84 f34 1"/>
              <a:gd name="f99" fmla="+- f93 f60 0"/>
              <a:gd name="f100" fmla="+- f96 f62 0"/>
              <a:gd name="f101" fmla="*/ f91 f34 1"/>
              <a:gd name="f102" fmla="*/ f92 f34 1"/>
              <a:gd name="f103" fmla="*/ f93 f34 1"/>
              <a:gd name="f104" fmla="*/ f96 f34 1"/>
              <a:gd name="f105" fmla="*/ f95 f34 1"/>
              <a:gd name="f106" fmla="*/ f94 f34 1"/>
              <a:gd name="f107" fmla="*/ f99 1 2"/>
              <a:gd name="f108" fmla="*/ f100 1 2"/>
              <a:gd name="f109" fmla="*/ f107 f34 1"/>
              <a:gd name="f110" fmla="*/ f108 f34 1"/>
            </a:gdLst>
            <a:ahLst/>
            <a:cxnLst>
              <a:cxn ang="3cd4">
                <a:pos x="hc" y="t"/>
              </a:cxn>
              <a:cxn ang="0">
                <a:pos x="r" y="vc"/>
              </a:cxn>
              <a:cxn ang="cd4">
                <a:pos x="hc" y="b"/>
              </a:cxn>
              <a:cxn ang="cd2">
                <a:pos x="l" y="vc"/>
              </a:cxn>
              <a:cxn ang="f30">
                <a:pos x="f98" y="f56"/>
              </a:cxn>
              <a:cxn ang="f31">
                <a:pos x="f66" y="f57"/>
              </a:cxn>
              <a:cxn ang="f32">
                <a:pos x="f97" y="f65"/>
              </a:cxn>
              <a:cxn ang="f33">
                <a:pos x="f80" y="f57"/>
              </a:cxn>
            </a:cxnLst>
            <a:rect l="f85" t="f55" r="f86" b="f64"/>
            <a:pathLst>
              <a:path>
                <a:moveTo>
                  <a:pt x="f76" y="f56"/>
                </a:moveTo>
                <a:cubicBezTo>
                  <a:pt x="f101" y="f87"/>
                  <a:pt x="f102" y="f88"/>
                  <a:pt x="f97" y="f56"/>
                </a:cubicBezTo>
                <a:cubicBezTo>
                  <a:pt x="f103" y="f87"/>
                  <a:pt x="f109" y="f88"/>
                  <a:pt x="f77" y="f56"/>
                </a:cubicBezTo>
                <a:lnTo>
                  <a:pt x="f78" y="f65"/>
                </a:lnTo>
                <a:cubicBezTo>
                  <a:pt x="f110" y="f89"/>
                  <a:pt x="f104" y="f90"/>
                  <a:pt x="f98" y="f65"/>
                </a:cubicBezTo>
                <a:cubicBezTo>
                  <a:pt x="f105" y="f89"/>
                  <a:pt x="f106" y="f90"/>
                  <a:pt x="f79" y="f65"/>
                </a:cubicBezTo>
                <a:close/>
              </a:path>
            </a:pathLst>
          </a:custGeom>
          <a:solidFill>
            <a:srgbClr val="8DC63F"/>
          </a:solidFill>
          <a:ln>
            <a:noFill/>
            <a:prstDash val="solid"/>
          </a:ln>
        </p:spPr>
        <p:txBody>
          <a:bodyPr vert="horz" wrap="square" lIns="91440" tIns="45720" rIns="91440" bIns="45720" anchor="t" anchorCtr="1" compatLnSpc="1"/>
          <a:lstStyle/>
          <a:p>
            <a:pPr marL="5141908"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FFFFFF"/>
              </a:solidFill>
              <a:uFillTx/>
              <a:latin typeface="Accord SF" pitchFamily="2"/>
            </a:endParaRPr>
          </a:p>
        </p:txBody>
      </p:sp>
      <p:sp>
        <p:nvSpPr>
          <p:cNvPr id="10" name="Oval 7"/>
          <p:cNvSpPr/>
          <p:nvPr userDrawn="1"/>
        </p:nvSpPr>
        <p:spPr>
          <a:xfrm>
            <a:off x="457200" y="1447796"/>
            <a:ext cx="1454450" cy="14478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3F98"/>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effectLst>
                <a:outerShdw dist="38096" dir="2700000">
                  <a:srgbClr val="000000"/>
                </a:outerShdw>
              </a:effectLst>
              <a:uFillTx/>
              <a:latin typeface="Arial"/>
            </a:endParaRPr>
          </a:p>
        </p:txBody>
      </p:sp>
      <p:pic>
        <p:nvPicPr>
          <p:cNvPr id="11" name="37a60bca-7d5a-4a4e-98b3-43c10bdb2dcf" descr="F517B41D-6B2B-43BE-96E8-C1423E1CAD93"/>
          <p:cNvPicPr>
            <a:picLocks noChangeAspect="1"/>
          </p:cNvPicPr>
          <p:nvPr userDrawn="1"/>
        </p:nvPicPr>
        <p:blipFill>
          <a:blip r:embed="rId2" cstate="print"/>
          <a:srcRect/>
          <a:stretch>
            <a:fillRect/>
          </a:stretch>
        </p:blipFill>
        <p:spPr>
          <a:xfrm>
            <a:off x="6019796" y="3962396"/>
            <a:ext cx="2031065" cy="2209803"/>
          </a:xfrm>
          <a:prstGeom prst="rect">
            <a:avLst/>
          </a:prstGeom>
          <a:noFill/>
          <a:ln>
            <a:noFill/>
          </a:ln>
        </p:spPr>
      </p:pic>
      <p:sp>
        <p:nvSpPr>
          <p:cNvPr id="6" name="Text Placeholder 5"/>
          <p:cNvSpPr>
            <a:spLocks noGrp="1"/>
          </p:cNvSpPr>
          <p:nvPr>
            <p:ph type="body" sz="quarter" idx="10" hasCustomPrompt="1"/>
          </p:nvPr>
        </p:nvSpPr>
        <p:spPr>
          <a:xfrm>
            <a:off x="2167829" y="1908138"/>
            <a:ext cx="5186362" cy="670029"/>
          </a:xfrm>
        </p:spPr>
        <p:txBody>
          <a:bodyPr/>
          <a:lstStyle>
            <a:lvl1pPr marL="0" indent="0">
              <a:buNone/>
              <a:defRPr i="1">
                <a:solidFill>
                  <a:srgbClr val="7F3F9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Basics of Oral Health</a:t>
            </a:r>
          </a:p>
        </p:txBody>
      </p:sp>
    </p:spTree>
    <p:extLst>
      <p:ext uri="{BB962C8B-B14F-4D97-AF65-F5344CB8AC3E}">
        <p14:creationId xmlns:p14="http://schemas.microsoft.com/office/powerpoint/2010/main" val="2522655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8DB30-5873-9A4D-92B4-B8AB214DBABC}" type="datetimeFigureOut">
              <a:rPr lang="en-US" smtClean="0"/>
              <a:pPr/>
              <a:t>3/11/16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3E7E4-C135-EB43-BCF6-6C24CAB6D4C6}" type="slidenum">
              <a:rPr lang="en-US" smtClean="0"/>
              <a:pPr/>
              <a:t>‹#›</a:t>
            </a:fld>
            <a:endParaRPr lang="en-US" dirty="0"/>
          </a:p>
        </p:txBody>
      </p:sp>
    </p:spTree>
    <p:extLst>
      <p:ext uri="{BB962C8B-B14F-4D97-AF65-F5344CB8AC3E}">
        <p14:creationId xmlns:p14="http://schemas.microsoft.com/office/powerpoint/2010/main" val="2055810152"/>
      </p:ext>
    </p:extLst>
  </p:cSld>
  <p:clrMap bg1="lt1" tx1="dk1" bg2="lt2" tx2="dk2" accent1="accent1" accent2="accent2" accent3="accent3" accent4="accent4" accent5="accent5" accent6="accent6" hlink="hlink" folHlink="folHlink"/>
  <p:sldLayoutIdLst>
    <p:sldLayoutId id="2147483655" r:id="rId1"/>
    <p:sldLayoutId id="2147483667" r:id="rId2"/>
    <p:sldLayoutId id="2147483661" r:id="rId3"/>
    <p:sldLayoutId id="2147483666" r:id="rId4"/>
    <p:sldLayoutId id="2147483663" r:id="rId5"/>
    <p:sldLayoutId id="2147483660" r:id="rId6"/>
    <p:sldLayoutId id="2147483664" r:id="rId7"/>
    <p:sldLayoutId id="2147483665" r:id="rId8"/>
    <p:sldLayoutId id="2147483662" r:id="rId9"/>
    <p:sldLayoutId id="2147483680" r:id="rId10"/>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457200" y="2286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1" name="Rectangle 9"/>
          <p:cNvSpPr>
            <a:spLocks noChangeArrowheads="1"/>
          </p:cNvSpPr>
          <p:nvPr/>
        </p:nvSpPr>
        <p:spPr bwMode="auto">
          <a:xfrm>
            <a:off x="0" y="6529000"/>
            <a:ext cx="9144000" cy="369332"/>
          </a:xfrm>
          <a:prstGeom prst="rect">
            <a:avLst/>
          </a:prstGeom>
          <a:solidFill>
            <a:srgbClr val="8DC63F"/>
          </a:solidFill>
          <a:ln w="9525" algn="ctr">
            <a:noFill/>
            <a:miter lim="800000"/>
            <a:headEnd/>
            <a:tailEnd/>
          </a:ln>
          <a:effectLst/>
        </p:spPr>
        <p:txBody>
          <a:bodyPr wrap="square" anchor="ctr">
            <a:spAutoFit/>
          </a:bodyPr>
          <a:lstStyle/>
          <a:p>
            <a:pPr algn="ctr" defTabSz="914400">
              <a:defRPr/>
            </a:pPr>
            <a:endParaRPr lang="en-US" dirty="0">
              <a:solidFill>
                <a:srgbClr val="FFFFFF"/>
              </a:solidFill>
              <a:effectLst>
                <a:outerShdw blurRad="38100" dist="38100" dir="2700000" algn="tl">
                  <a:srgbClr val="000000">
                    <a:alpha val="43137"/>
                  </a:srgbClr>
                </a:outerShdw>
              </a:effectLst>
            </a:endParaRPr>
          </a:p>
        </p:txBody>
      </p:sp>
      <p:sp>
        <p:nvSpPr>
          <p:cNvPr id="3080" name="Rectangle 8"/>
          <p:cNvSpPr>
            <a:spLocks noGrp="1" noChangeArrowheads="1"/>
          </p:cNvSpPr>
          <p:nvPr>
            <p:ph type="sldNum" sz="quarter" idx="4"/>
          </p:nvPr>
        </p:nvSpPr>
        <p:spPr bwMode="auto">
          <a:xfrm>
            <a:off x="6934200" y="6553200"/>
            <a:ext cx="2133600" cy="337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pPr defTabSz="914400">
              <a:defRPr/>
            </a:pPr>
            <a:fld id="{FBD61FF4-01F9-4322-8D7D-D772F11304C3}" type="slidenum">
              <a:rPr lang="en-US">
                <a:solidFill>
                  <a:srgbClr val="000000"/>
                </a:solidFill>
              </a:rPr>
              <a:pPr defTabSz="914400">
                <a:defRPr/>
              </a:pPr>
              <a:t>‹#›</a:t>
            </a:fld>
            <a:endParaRPr lang="en-US" dirty="0">
              <a:solidFill>
                <a:srgbClr val="000000"/>
              </a:solidFill>
            </a:endParaRPr>
          </a:p>
        </p:txBody>
      </p:sp>
      <p:sp>
        <p:nvSpPr>
          <p:cNvPr id="8" name="Double Wave 7"/>
          <p:cNvSpPr/>
          <p:nvPr/>
        </p:nvSpPr>
        <p:spPr>
          <a:xfrm>
            <a:off x="0" y="228600"/>
            <a:ext cx="9144000" cy="1066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9" name="Picture 8" descr="Logo_Small.png"/>
          <p:cNvPicPr>
            <a:picLocks noChangeAspect="1"/>
          </p:cNvPicPr>
          <p:nvPr/>
        </p:nvPicPr>
        <p:blipFill>
          <a:blip r:embed="rId13" cstate="print"/>
          <a:stretch>
            <a:fillRect/>
          </a:stretch>
        </p:blipFill>
        <p:spPr>
          <a:xfrm>
            <a:off x="228600" y="76200"/>
            <a:ext cx="1295400" cy="12954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b="0" i="0" u="none">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7F3F98"/>
          </a:solidFill>
          <a:latin typeface="Accord SF" pitchFamily="2" charset="0"/>
          <a:ea typeface="+mn-ea"/>
          <a:cs typeface="+mn-cs"/>
        </a:defRPr>
      </a:lvl1pPr>
      <a:lvl2pPr marL="742950" indent="-285750" algn="l" rtl="0" eaLnBrk="0" fontAlgn="base" hangingPunct="0">
        <a:spcBef>
          <a:spcPct val="20000"/>
        </a:spcBef>
        <a:spcAft>
          <a:spcPct val="0"/>
        </a:spcAft>
        <a:buChar char="–"/>
        <a:defRPr sz="2800" b="0" i="0" u="none">
          <a:solidFill>
            <a:srgbClr val="7F3F98"/>
          </a:solidFill>
          <a:latin typeface="Accord SF" pitchFamily="2" charset="0"/>
        </a:defRPr>
      </a:lvl2pPr>
      <a:lvl3pPr marL="1143000" indent="-228600" algn="l" rtl="0" eaLnBrk="0" fontAlgn="base" hangingPunct="0">
        <a:spcBef>
          <a:spcPct val="20000"/>
        </a:spcBef>
        <a:spcAft>
          <a:spcPct val="0"/>
        </a:spcAft>
        <a:buChar char="•"/>
        <a:defRPr sz="2400">
          <a:solidFill>
            <a:srgbClr val="7F3F98"/>
          </a:solidFill>
          <a:latin typeface="Accord SF" pitchFamily="2" charset="0"/>
        </a:defRPr>
      </a:lvl3pPr>
      <a:lvl4pPr marL="1600200" indent="-228600" algn="l" rtl="0" eaLnBrk="0" fontAlgn="base" hangingPunct="0">
        <a:spcBef>
          <a:spcPct val="20000"/>
        </a:spcBef>
        <a:spcAft>
          <a:spcPct val="0"/>
        </a:spcAft>
        <a:buChar char="–"/>
        <a:defRPr sz="2000">
          <a:solidFill>
            <a:srgbClr val="7F3F98"/>
          </a:solidFill>
          <a:latin typeface="Accord SF" pitchFamily="2" charset="0"/>
        </a:defRPr>
      </a:lvl4pPr>
      <a:lvl5pPr marL="2057400" indent="-228600" algn="l" rtl="0" eaLnBrk="0" fontAlgn="base" hangingPunct="0">
        <a:spcBef>
          <a:spcPct val="20000"/>
        </a:spcBef>
        <a:spcAft>
          <a:spcPct val="0"/>
        </a:spcAft>
        <a:buChar char="»"/>
        <a:defRPr sz="2000">
          <a:solidFill>
            <a:srgbClr val="7F3F98"/>
          </a:solidFill>
          <a:latin typeface="Accord SF"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457200" y="2286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1" name="Rectangle 9"/>
          <p:cNvSpPr>
            <a:spLocks noChangeArrowheads="1"/>
          </p:cNvSpPr>
          <p:nvPr/>
        </p:nvSpPr>
        <p:spPr bwMode="auto">
          <a:xfrm>
            <a:off x="0" y="6529000"/>
            <a:ext cx="9144000" cy="369332"/>
          </a:xfrm>
          <a:prstGeom prst="rect">
            <a:avLst/>
          </a:prstGeom>
          <a:solidFill>
            <a:srgbClr val="8DC63F"/>
          </a:solidFill>
          <a:ln w="9525" algn="ctr">
            <a:noFill/>
            <a:miter lim="800000"/>
            <a:headEnd/>
            <a:tailEnd/>
          </a:ln>
          <a:effectLst/>
        </p:spPr>
        <p:txBody>
          <a:bodyPr wrap="square" anchor="ctr">
            <a:spAutoFit/>
          </a:bodyPr>
          <a:lstStyle/>
          <a:p>
            <a:pPr algn="ctr" defTabSz="914400">
              <a:defRPr/>
            </a:pPr>
            <a:endParaRPr lang="en-US" dirty="0">
              <a:solidFill>
                <a:srgbClr val="FFFFFF"/>
              </a:solidFill>
              <a:effectLst>
                <a:outerShdw blurRad="38100" dist="38100" dir="2700000" algn="tl">
                  <a:srgbClr val="000000">
                    <a:alpha val="43137"/>
                  </a:srgbClr>
                </a:outerShdw>
              </a:effectLst>
            </a:endParaRPr>
          </a:p>
        </p:txBody>
      </p:sp>
      <p:sp>
        <p:nvSpPr>
          <p:cNvPr id="3080" name="Rectangle 8"/>
          <p:cNvSpPr>
            <a:spLocks noGrp="1" noChangeArrowheads="1"/>
          </p:cNvSpPr>
          <p:nvPr>
            <p:ph type="sldNum" sz="quarter" idx="4"/>
          </p:nvPr>
        </p:nvSpPr>
        <p:spPr bwMode="auto">
          <a:xfrm>
            <a:off x="6934200" y="6553200"/>
            <a:ext cx="2133600" cy="337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pPr defTabSz="914400">
              <a:defRPr/>
            </a:pPr>
            <a:fld id="{FBD61FF4-01F9-4322-8D7D-D772F11304C3}" type="slidenum">
              <a:rPr lang="en-US">
                <a:solidFill>
                  <a:srgbClr val="000000"/>
                </a:solidFill>
              </a:rPr>
              <a:pPr defTabSz="914400">
                <a:defRPr/>
              </a:pPr>
              <a:t>‹#›</a:t>
            </a:fld>
            <a:endParaRPr lang="en-US" dirty="0">
              <a:solidFill>
                <a:srgbClr val="000000"/>
              </a:solidFill>
            </a:endParaRPr>
          </a:p>
        </p:txBody>
      </p:sp>
      <p:sp>
        <p:nvSpPr>
          <p:cNvPr id="8" name="Double Wave 7"/>
          <p:cNvSpPr/>
          <p:nvPr/>
        </p:nvSpPr>
        <p:spPr>
          <a:xfrm>
            <a:off x="0" y="228600"/>
            <a:ext cx="9144000" cy="1066800"/>
          </a:xfrm>
          <a:prstGeom prst="doubleWav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4825" defTabSz="914400"/>
            <a:endParaRPr lang="en-US" sz="2000" dirty="0">
              <a:solidFill>
                <a:srgbClr val="FFFFFF"/>
              </a:solidFill>
              <a:latin typeface="Accord Heavy SF" pitchFamily="34" charset="0"/>
            </a:endParaRPr>
          </a:p>
        </p:txBody>
      </p:sp>
      <p:pic>
        <p:nvPicPr>
          <p:cNvPr id="9" name="Picture 8" descr="Logo_Small.png"/>
          <p:cNvPicPr>
            <a:picLocks noChangeAspect="1"/>
          </p:cNvPicPr>
          <p:nvPr/>
        </p:nvPicPr>
        <p:blipFill>
          <a:blip r:embed="rId13" cstate="print"/>
          <a:stretch>
            <a:fillRect/>
          </a:stretch>
        </p:blipFill>
        <p:spPr>
          <a:xfrm>
            <a:off x="228600" y="76200"/>
            <a:ext cx="1295400" cy="12954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b="0" i="0" u="none">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7F3F98"/>
          </a:solidFill>
          <a:latin typeface="Accord SF" pitchFamily="2" charset="0"/>
          <a:ea typeface="+mn-ea"/>
          <a:cs typeface="+mn-cs"/>
        </a:defRPr>
      </a:lvl1pPr>
      <a:lvl2pPr marL="742950" indent="-285750" algn="l" rtl="0" eaLnBrk="0" fontAlgn="base" hangingPunct="0">
        <a:spcBef>
          <a:spcPct val="20000"/>
        </a:spcBef>
        <a:spcAft>
          <a:spcPct val="0"/>
        </a:spcAft>
        <a:buChar char="–"/>
        <a:defRPr sz="2800" b="0" i="0" u="none">
          <a:solidFill>
            <a:srgbClr val="7F3F98"/>
          </a:solidFill>
          <a:latin typeface="Accord SF" pitchFamily="2" charset="0"/>
        </a:defRPr>
      </a:lvl2pPr>
      <a:lvl3pPr marL="1143000" indent="-228600" algn="l" rtl="0" eaLnBrk="0" fontAlgn="base" hangingPunct="0">
        <a:spcBef>
          <a:spcPct val="20000"/>
        </a:spcBef>
        <a:spcAft>
          <a:spcPct val="0"/>
        </a:spcAft>
        <a:buChar char="•"/>
        <a:defRPr sz="2400">
          <a:solidFill>
            <a:srgbClr val="7F3F98"/>
          </a:solidFill>
          <a:latin typeface="Accord SF" pitchFamily="2" charset="0"/>
        </a:defRPr>
      </a:lvl3pPr>
      <a:lvl4pPr marL="1600200" indent="-228600" algn="l" rtl="0" eaLnBrk="0" fontAlgn="base" hangingPunct="0">
        <a:spcBef>
          <a:spcPct val="20000"/>
        </a:spcBef>
        <a:spcAft>
          <a:spcPct val="0"/>
        </a:spcAft>
        <a:buChar char="–"/>
        <a:defRPr sz="2000">
          <a:solidFill>
            <a:srgbClr val="7F3F98"/>
          </a:solidFill>
          <a:latin typeface="Accord SF" pitchFamily="2" charset="0"/>
        </a:defRPr>
      </a:lvl4pPr>
      <a:lvl5pPr marL="2057400" indent="-228600" algn="l" rtl="0" eaLnBrk="0" fontAlgn="base" hangingPunct="0">
        <a:spcBef>
          <a:spcPct val="20000"/>
        </a:spcBef>
        <a:spcAft>
          <a:spcPct val="0"/>
        </a:spcAft>
        <a:buChar char="»"/>
        <a:defRPr sz="2000">
          <a:solidFill>
            <a:srgbClr val="7F3F98"/>
          </a:solidFill>
          <a:latin typeface="Accord SF"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9.jpeg"/><Relationship Id="rId1" Type="http://schemas.openxmlformats.org/officeDocument/2006/relationships/tags" Target="../tags/tag1.xml"/><Relationship Id="rId2"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2877" y="1313433"/>
            <a:ext cx="4444648" cy="954107"/>
          </a:xfrm>
          <a:prstGeom prst="rect">
            <a:avLst/>
          </a:prstGeom>
        </p:spPr>
        <p:txBody>
          <a:bodyPr wrap="square">
            <a:spAutoFit/>
          </a:bodyPr>
          <a:lstStyle/>
          <a:p>
            <a:pPr algn="ctr"/>
            <a:r>
              <a:rPr lang="en-US" sz="2800" b="1" dirty="0">
                <a:solidFill>
                  <a:schemeClr val="bg1"/>
                </a:solidFill>
              </a:rPr>
              <a:t>Training For </a:t>
            </a:r>
            <a:r>
              <a:rPr lang="en-US" sz="2800" b="1" dirty="0" smtClean="0">
                <a:solidFill>
                  <a:schemeClr val="bg1"/>
                </a:solidFill>
              </a:rPr>
              <a:t>Home Visitors </a:t>
            </a:r>
            <a:endParaRPr lang="en-US" sz="2800" b="1" dirty="0">
              <a:solidFill>
                <a:schemeClr val="bg1"/>
              </a:solidFill>
            </a:endParaRPr>
          </a:p>
          <a:p>
            <a:pPr algn="ctr"/>
            <a:endParaRPr lang="en-US" sz="2800" b="1" dirty="0">
              <a:solidFill>
                <a:schemeClr val="bg1"/>
              </a:solidFill>
            </a:endParaRPr>
          </a:p>
        </p:txBody>
      </p:sp>
      <p:pic>
        <p:nvPicPr>
          <p:cNvPr id="4" name="Picture 3"/>
          <p:cNvPicPr>
            <a:picLocks noChangeAspect="1"/>
          </p:cNvPicPr>
          <p:nvPr/>
        </p:nvPicPr>
        <p:blipFill>
          <a:blip r:embed="rId3" cstate="print"/>
          <a:srcRect/>
          <a:stretch>
            <a:fillRect/>
          </a:stretch>
        </p:blipFill>
        <p:spPr>
          <a:xfrm>
            <a:off x="6177878" y="2297287"/>
            <a:ext cx="1768477" cy="2060572"/>
          </a:xfrm>
          <a:prstGeom prst="rect">
            <a:avLst/>
          </a:prstGeom>
          <a:noFill/>
          <a:ln>
            <a:noFill/>
          </a:ln>
        </p:spPr>
      </p:pic>
      <p:pic>
        <p:nvPicPr>
          <p:cNvPr id="5" name="Picture 2"/>
          <p:cNvPicPr>
            <a:picLocks noChangeAspect="1"/>
          </p:cNvPicPr>
          <p:nvPr/>
        </p:nvPicPr>
        <p:blipFill>
          <a:blip r:embed="rId4" cstate="print"/>
          <a:srcRect/>
          <a:stretch>
            <a:fillRect/>
          </a:stretch>
        </p:blipFill>
        <p:spPr>
          <a:xfrm>
            <a:off x="5977807" y="5556251"/>
            <a:ext cx="2785189" cy="692145"/>
          </a:xfrm>
          <a:prstGeom prst="rect">
            <a:avLst/>
          </a:prstGeom>
          <a:noFill/>
          <a:ln>
            <a:noFill/>
          </a:ln>
        </p:spPr>
      </p:pic>
    </p:spTree>
    <p:extLst>
      <p:ext uri="{BB962C8B-B14F-4D97-AF65-F5344CB8AC3E}">
        <p14:creationId xmlns:p14="http://schemas.microsoft.com/office/powerpoint/2010/main" val="24913875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486" y="239358"/>
            <a:ext cx="8911514" cy="1143000"/>
          </a:xfrm>
        </p:spPr>
        <p:txBody>
          <a:bodyPr>
            <a:normAutofit/>
          </a:bodyPr>
          <a:lstStyle/>
          <a:p>
            <a:pPr algn="ctr"/>
            <a:r>
              <a:rPr lang="en-US" sz="3200" dirty="0"/>
              <a:t>Big Bites: Baby Teeth Are Important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327" y="1382358"/>
            <a:ext cx="3521653" cy="476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97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39358"/>
            <a:ext cx="8873978" cy="1143000"/>
          </a:xfrm>
        </p:spPr>
        <p:txBody>
          <a:bodyPr>
            <a:normAutofit/>
          </a:bodyPr>
          <a:lstStyle/>
          <a:p>
            <a:pPr algn="ctr"/>
            <a:r>
              <a:rPr lang="en-US" dirty="0">
                <a:latin typeface="+mn-lt"/>
              </a:rPr>
              <a:t>What Causes Cavities?</a:t>
            </a:r>
          </a:p>
        </p:txBody>
      </p:sp>
      <p:sp>
        <p:nvSpPr>
          <p:cNvPr id="6" name="Rectangle 3"/>
          <p:cNvSpPr txBox="1">
            <a:spLocks noGrp="1"/>
          </p:cNvSpPr>
          <p:nvPr>
            <p:ph type="body" sz="quarter" idx="10"/>
          </p:nvPr>
        </p:nvSpPr>
        <p:spPr>
          <a:xfrm>
            <a:off x="274320" y="1820333"/>
            <a:ext cx="8446347" cy="4416778"/>
          </a:xfrm>
          <a:prstGeom prst="rect">
            <a:avLst/>
          </a:prstGeom>
          <a:noFill/>
          <a:ln>
            <a:noFill/>
          </a:ln>
        </p:spPr>
        <p:txBody>
          <a:bodyPr vert="horz" wrap="square" lIns="91440" tIns="45720" rIns="91440" bIns="45720" anchor="t" anchorCtr="0" compatLnSpc="1"/>
          <a:lstStyle/>
          <a:p>
            <a:pPr marL="0" lvl="0" indent="0">
              <a:buNone/>
            </a:pPr>
            <a:r>
              <a:rPr lang="en-US" dirty="0"/>
              <a:t>  </a:t>
            </a:r>
          </a:p>
          <a:p>
            <a:pPr lvl="0"/>
            <a:endParaRPr lang="en-US" dirty="0"/>
          </a:p>
          <a:p>
            <a:pPr lvl="0"/>
            <a:endParaRPr lang="en-US" dirty="0"/>
          </a:p>
          <a:p>
            <a:pPr marL="0" lvl="0" indent="0">
              <a:buNone/>
            </a:pPr>
            <a:endParaRPr lang="en-US" dirty="0"/>
          </a:p>
          <a:p>
            <a:pPr marL="0" lvl="0" indent="0">
              <a:buNone/>
            </a:pPr>
            <a:r>
              <a:rPr lang="en-US" dirty="0"/>
              <a:t> </a:t>
            </a:r>
            <a:r>
              <a:rPr lang="en-US" dirty="0" smtClean="0"/>
              <a:t>  </a:t>
            </a:r>
          </a:p>
          <a:p>
            <a:pPr marL="0" lvl="0" indent="0">
              <a:buNone/>
            </a:pPr>
            <a:r>
              <a:rPr lang="en-US" dirty="0" smtClean="0"/>
              <a:t>     </a:t>
            </a:r>
            <a:r>
              <a:rPr lang="en-US" sz="3600" b="1" dirty="0" smtClean="0"/>
              <a:t>Germs      +       </a:t>
            </a:r>
            <a:r>
              <a:rPr lang="en-US" sz="3600" b="1" dirty="0"/>
              <a:t>Food </a:t>
            </a:r>
            <a:r>
              <a:rPr lang="en-US" sz="3600" b="1" dirty="0">
                <a:solidFill>
                  <a:srgbClr val="000000"/>
                </a:solidFill>
              </a:rPr>
              <a:t> </a:t>
            </a:r>
            <a:r>
              <a:rPr lang="en-US" sz="3600" b="1" dirty="0" smtClean="0">
                <a:solidFill>
                  <a:srgbClr val="000000"/>
                </a:solidFill>
              </a:rPr>
              <a:t>       </a:t>
            </a:r>
            <a:r>
              <a:rPr lang="en-US" sz="3600" b="1" dirty="0" smtClean="0">
                <a:solidFill>
                  <a:srgbClr val="7030A0"/>
                </a:solidFill>
              </a:rPr>
              <a:t>=       </a:t>
            </a:r>
            <a:r>
              <a:rPr lang="en-US" sz="3600" b="1" dirty="0">
                <a:solidFill>
                  <a:srgbClr val="7030A0"/>
                </a:solidFill>
              </a:rPr>
              <a:t>Acid Attack</a:t>
            </a:r>
          </a:p>
        </p:txBody>
      </p:sp>
      <p:pic>
        <p:nvPicPr>
          <p:cNvPr id="7" name="Picture 9"/>
          <p:cNvPicPr>
            <a:picLocks noChangeAspect="1"/>
          </p:cNvPicPr>
          <p:nvPr/>
        </p:nvPicPr>
        <p:blipFill>
          <a:blip r:embed="rId3" cstate="print"/>
          <a:stretch>
            <a:fillRect/>
          </a:stretch>
        </p:blipFill>
        <p:spPr>
          <a:xfrm rot="20598669">
            <a:off x="455015" y="2365361"/>
            <a:ext cx="2228465" cy="1585295"/>
          </a:xfrm>
          <a:prstGeom prst="rect">
            <a:avLst/>
          </a:prstGeom>
          <a:noFill/>
          <a:ln>
            <a:noFill/>
          </a:ln>
        </p:spPr>
      </p:pic>
      <p:pic>
        <p:nvPicPr>
          <p:cNvPr id="8" name="Picture 3" descr="T:\Administrative\Photos\Foods\cavity causers\soda.jpg"/>
          <p:cNvPicPr>
            <a:picLocks noChangeAspect="1"/>
          </p:cNvPicPr>
          <p:nvPr/>
        </p:nvPicPr>
        <p:blipFill>
          <a:blip r:embed="rId4" cstate="print"/>
          <a:srcRect/>
          <a:stretch>
            <a:fillRect/>
          </a:stretch>
        </p:blipFill>
        <p:spPr>
          <a:xfrm>
            <a:off x="3407237" y="1853552"/>
            <a:ext cx="743791" cy="1379390"/>
          </a:xfrm>
          <a:prstGeom prst="rect">
            <a:avLst/>
          </a:prstGeom>
          <a:noFill/>
          <a:ln>
            <a:noFill/>
          </a:ln>
        </p:spPr>
      </p:pic>
      <p:pic>
        <p:nvPicPr>
          <p:cNvPr id="9" name="Picture 2" descr="T:\Administrative\Photos\CFK\CFK Curriculum\Foods\cavity causers\fruit_snacks.jpg"/>
          <p:cNvPicPr>
            <a:picLocks noChangeAspect="1"/>
          </p:cNvPicPr>
          <p:nvPr/>
        </p:nvPicPr>
        <p:blipFill>
          <a:blip r:embed="rId5" cstate="print"/>
          <a:srcRect/>
          <a:stretch>
            <a:fillRect/>
          </a:stretch>
        </p:blipFill>
        <p:spPr>
          <a:xfrm>
            <a:off x="4241796" y="2202085"/>
            <a:ext cx="1102519" cy="1030857"/>
          </a:xfrm>
          <a:prstGeom prst="rect">
            <a:avLst/>
          </a:prstGeom>
          <a:noFill/>
          <a:ln>
            <a:noFill/>
          </a:ln>
        </p:spPr>
      </p:pic>
      <p:pic>
        <p:nvPicPr>
          <p:cNvPr id="10" name="Picture 2" descr="T:\Children\CFK\HV Module &amp; Redesign 2012\C. Curriculum Redesign\Feedback &amp; Edits\Pictures\crackers.jpg"/>
          <p:cNvPicPr>
            <a:picLocks noChangeAspect="1"/>
          </p:cNvPicPr>
          <p:nvPr/>
        </p:nvPicPr>
        <p:blipFill>
          <a:blip r:embed="rId6" cstate="print"/>
          <a:srcRect/>
          <a:stretch>
            <a:fillRect/>
          </a:stretch>
        </p:blipFill>
        <p:spPr>
          <a:xfrm>
            <a:off x="3779132" y="3303801"/>
            <a:ext cx="1180069" cy="933446"/>
          </a:xfrm>
          <a:prstGeom prst="rect">
            <a:avLst/>
          </a:prstGeom>
          <a:noFill/>
          <a:ln>
            <a:noFill/>
          </a:ln>
        </p:spPr>
      </p:pic>
      <p:pic>
        <p:nvPicPr>
          <p:cNvPr id="11" name="Picture 8"/>
          <p:cNvPicPr>
            <a:picLocks noChangeAspect="1"/>
          </p:cNvPicPr>
          <p:nvPr/>
        </p:nvPicPr>
        <p:blipFill>
          <a:blip r:embed="rId7" cstate="print"/>
          <a:stretch>
            <a:fillRect/>
          </a:stretch>
        </p:blipFill>
        <p:spPr>
          <a:xfrm rot="5400013">
            <a:off x="6481892" y="2477213"/>
            <a:ext cx="1707166" cy="1511457"/>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900222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9968" y="198588"/>
            <a:ext cx="6972192" cy="1143000"/>
          </a:xfrm>
        </p:spPr>
        <p:txBody>
          <a:bodyPr>
            <a:normAutofit fontScale="90000"/>
          </a:bodyPr>
          <a:lstStyle/>
          <a:p>
            <a:r>
              <a:rPr lang="en-US" dirty="0" smtClean="0"/>
              <a:t> What do </a:t>
            </a:r>
            <a:r>
              <a:rPr lang="en-US" dirty="0"/>
              <a:t>Acid Attacks </a:t>
            </a:r>
            <a:r>
              <a:rPr lang="en-US" dirty="0" smtClean="0"/>
              <a:t>do to Our Teeth</a:t>
            </a:r>
            <a:r>
              <a:rPr lang="en-US" dirty="0"/>
              <a:t>?</a:t>
            </a:r>
          </a:p>
        </p:txBody>
      </p:sp>
      <p:pic>
        <p:nvPicPr>
          <p:cNvPr id="6" name="Picture 5"/>
          <p:cNvPicPr>
            <a:picLocks noChangeAspect="1"/>
          </p:cNvPicPr>
          <p:nvPr/>
        </p:nvPicPr>
        <p:blipFill>
          <a:blip r:embed="rId3" cstate="print"/>
          <a:stretch>
            <a:fillRect/>
          </a:stretch>
        </p:blipFill>
        <p:spPr>
          <a:xfrm rot="5400013">
            <a:off x="2991670" y="2374945"/>
            <a:ext cx="2713958" cy="2402833"/>
          </a:xfrm>
          <a:prstGeom prst="rect">
            <a:avLst/>
          </a:prstGeom>
          <a:noFill/>
          <a:ln>
            <a:noFill/>
          </a:ln>
          <a:effectLst>
            <a:outerShdw dir="16200000" algn="tl">
              <a:srgbClr val="000000">
                <a:alpha val="70000"/>
              </a:srgbClr>
            </a:outerShdw>
          </a:effectLst>
        </p:spPr>
      </p:pic>
    </p:spTree>
    <p:extLst>
      <p:ext uri="{BB962C8B-B14F-4D97-AF65-F5344CB8AC3E}">
        <p14:creationId xmlns:p14="http://schemas.microsoft.com/office/powerpoint/2010/main" val="3811874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Start the conversation</a:t>
            </a:r>
          </a:p>
          <a:p>
            <a:r>
              <a:rPr lang="en-US" dirty="0" smtClean="0"/>
              <a:t>Do the activity</a:t>
            </a:r>
            <a:endParaRPr lang="en-US" dirty="0" smtClean="0">
              <a:solidFill>
                <a:srgbClr val="FF0000"/>
              </a:solidFill>
            </a:endParaRPr>
          </a:p>
          <a:p>
            <a:r>
              <a:rPr lang="en-US" dirty="0" smtClean="0"/>
              <a:t>Use parent practice handouts</a:t>
            </a:r>
          </a:p>
          <a:p>
            <a:r>
              <a:rPr lang="en-US" dirty="0" smtClean="0"/>
              <a:t>Encourage behavior change </a:t>
            </a:r>
          </a:p>
          <a:p>
            <a:r>
              <a:rPr lang="en-US" dirty="0" smtClean="0"/>
              <a:t>Close the visit</a:t>
            </a:r>
            <a:endParaRPr lang="en-US" dirty="0"/>
          </a:p>
        </p:txBody>
      </p:sp>
      <p:sp>
        <p:nvSpPr>
          <p:cNvPr id="3" name="Title 2"/>
          <p:cNvSpPr>
            <a:spLocks noGrp="1"/>
          </p:cNvSpPr>
          <p:nvPr>
            <p:ph type="title"/>
          </p:nvPr>
        </p:nvSpPr>
        <p:spPr/>
        <p:txBody>
          <a:bodyPr/>
          <a:lstStyle/>
          <a:p>
            <a:r>
              <a:rPr lang="en-US" dirty="0" smtClean="0"/>
              <a:t>Using CFK</a:t>
            </a:r>
            <a:endParaRPr lang="en-US" dirty="0"/>
          </a:p>
        </p:txBody>
      </p:sp>
      <p:pic>
        <p:nvPicPr>
          <p:cNvPr id="2052" name="Picture 4" descr="T:\Administrative\Photos\Prenatal &amp; Kids\Photo Shoot - All\washington-dental-antonia-0395-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6" y="4004741"/>
            <a:ext cx="3399167" cy="226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80" y="239358"/>
            <a:ext cx="8894298" cy="1143000"/>
          </a:xfrm>
        </p:spPr>
        <p:txBody>
          <a:bodyPr/>
          <a:lstStyle/>
          <a:p>
            <a:pPr algn="ctr"/>
            <a:r>
              <a:rPr lang="en-US" dirty="0">
                <a:latin typeface="+mn-lt"/>
              </a:rPr>
              <a:t>Early Childhood Caries</a:t>
            </a:r>
          </a:p>
        </p:txBody>
      </p:sp>
      <p:pic>
        <p:nvPicPr>
          <p:cNvPr id="8" name="Picture 10" descr="E:\My Photos\1-03 CFK Tech Trng\UW BBTD 1 PEDO133_jpg.jpg"/>
          <p:cNvPicPr>
            <a:picLocks noChangeAspect="1"/>
          </p:cNvPicPr>
          <p:nvPr/>
        </p:nvPicPr>
        <p:blipFill>
          <a:blip r:embed="rId3" cstate="print"/>
          <a:srcRect t="14754" b="11745"/>
          <a:stretch>
            <a:fillRect/>
          </a:stretch>
        </p:blipFill>
        <p:spPr>
          <a:xfrm>
            <a:off x="1905001" y="2120529"/>
            <a:ext cx="4899739" cy="2438403"/>
          </a:xfrm>
          <a:prstGeom prst="rect">
            <a:avLst/>
          </a:prstGeom>
          <a:noFill/>
          <a:ln>
            <a:noFill/>
          </a:ln>
        </p:spPr>
      </p:pic>
      <p:sp>
        <p:nvSpPr>
          <p:cNvPr id="9" name="Text Box 14"/>
          <p:cNvSpPr txBox="1"/>
          <p:nvPr/>
        </p:nvSpPr>
        <p:spPr>
          <a:xfrm>
            <a:off x="1371600" y="4813154"/>
            <a:ext cx="1377945"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White spots</a:t>
            </a:r>
          </a:p>
        </p:txBody>
      </p:sp>
      <p:sp>
        <p:nvSpPr>
          <p:cNvPr id="11" name="Text Box 15"/>
          <p:cNvSpPr txBox="1"/>
          <p:nvPr/>
        </p:nvSpPr>
        <p:spPr>
          <a:xfrm>
            <a:off x="2251069" y="1617698"/>
            <a:ext cx="996952" cy="366710"/>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Cavities</a:t>
            </a:r>
          </a:p>
        </p:txBody>
      </p:sp>
      <p:sp>
        <p:nvSpPr>
          <p:cNvPr id="12" name="Line 10"/>
          <p:cNvSpPr/>
          <p:nvPr/>
        </p:nvSpPr>
        <p:spPr>
          <a:xfrm flipV="1">
            <a:off x="1835518" y="3718264"/>
            <a:ext cx="304796" cy="9905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3" name="Line 13"/>
          <p:cNvSpPr/>
          <p:nvPr/>
        </p:nvSpPr>
        <p:spPr>
          <a:xfrm flipV="1">
            <a:off x="1826266" y="3642057"/>
            <a:ext cx="1676396" cy="10668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4" name="Line 11"/>
          <p:cNvSpPr/>
          <p:nvPr/>
        </p:nvSpPr>
        <p:spPr>
          <a:xfrm rot="20820130" flipH="1">
            <a:off x="2473963" y="2153614"/>
            <a:ext cx="381003"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
        <p:nvSpPr>
          <p:cNvPr id="15" name="Line 12"/>
          <p:cNvSpPr/>
          <p:nvPr/>
        </p:nvSpPr>
        <p:spPr>
          <a:xfrm>
            <a:off x="2767010" y="2120529"/>
            <a:ext cx="372430" cy="6403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miter/>
            <a:tailEnd type="arrow"/>
          </a:ln>
        </p:spPr>
        <p:txBody>
          <a:bodyPr vert="horz" wrap="non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effectLst>
                <a:outerShdw dist="38096" dir="2700000">
                  <a:srgbClr val="000000"/>
                </a:outerShdw>
              </a:effectLst>
              <a:uFillTx/>
              <a:latin typeface="Arial"/>
            </a:endParaRPr>
          </a:p>
        </p:txBody>
      </p:sp>
    </p:spTree>
    <p:extLst>
      <p:ext uri="{BB962C8B-B14F-4D97-AF65-F5344CB8AC3E}">
        <p14:creationId xmlns:p14="http://schemas.microsoft.com/office/powerpoint/2010/main" val="39782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239358"/>
            <a:ext cx="8539490" cy="1143000"/>
          </a:xfrm>
        </p:spPr>
        <p:txBody>
          <a:bodyPr/>
          <a:lstStyle/>
          <a:p>
            <a:pPr algn="ctr"/>
            <a:r>
              <a:rPr lang="en-US" dirty="0"/>
              <a:t>Abscess </a:t>
            </a:r>
            <a:r>
              <a:rPr lang="en-US" dirty="0" smtClean="0"/>
              <a:t>from Untreated Decay</a:t>
            </a:r>
            <a:endParaRPr lang="en-US" dirty="0"/>
          </a:p>
        </p:txBody>
      </p:sp>
      <p:pic>
        <p:nvPicPr>
          <p:cNvPr id="6" name="Content Placeholder 4" descr="E:\My Photos\1-03 CFK Tech Trng\CROPPED BWILLIAMS CELLULITIS 2.JPG"/>
          <p:cNvPicPr>
            <a:picLocks noChangeAspect="1"/>
          </p:cNvPicPr>
          <p:nvPr/>
        </p:nvPicPr>
        <p:blipFill>
          <a:blip r:embed="rId3" cstate="print"/>
          <a:srcRect/>
          <a:stretch>
            <a:fillRect/>
          </a:stretch>
        </p:blipFill>
        <p:spPr>
          <a:xfrm>
            <a:off x="3029127" y="1752600"/>
            <a:ext cx="3156167" cy="3810000"/>
          </a:xfrm>
          <a:prstGeom prst="rect">
            <a:avLst/>
          </a:prstGeom>
          <a:noFill/>
          <a:ln>
            <a:noFill/>
          </a:ln>
        </p:spPr>
      </p:pic>
    </p:spTree>
    <p:extLst>
      <p:ext uri="{BB962C8B-B14F-4D97-AF65-F5344CB8AC3E}">
        <p14:creationId xmlns:p14="http://schemas.microsoft.com/office/powerpoint/2010/main" val="3662688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Water for Thirst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2</a:t>
            </a:r>
            <a:endParaRPr lang="en-US" sz="4400" b="1" dirty="0">
              <a:solidFill>
                <a:srgbClr val="FFFFFF"/>
              </a:solidFill>
            </a:endParaRPr>
          </a:p>
        </p:txBody>
      </p:sp>
    </p:spTree>
    <p:extLst>
      <p:ext uri="{BB962C8B-B14F-4D97-AF65-F5344CB8AC3E}">
        <p14:creationId xmlns:p14="http://schemas.microsoft.com/office/powerpoint/2010/main" val="985424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239358"/>
            <a:ext cx="8904458" cy="1143000"/>
          </a:xfrm>
        </p:spPr>
        <p:txBody>
          <a:bodyPr/>
          <a:lstStyle/>
          <a:p>
            <a:pPr algn="ctr"/>
            <a:r>
              <a:rPr lang="en-US" dirty="0" smtClean="0"/>
              <a:t>Parent Practice Handout</a:t>
            </a:r>
            <a:endParaRPr lang="en-US" dirty="0"/>
          </a:p>
        </p:txBody>
      </p:sp>
      <p:pic>
        <p:nvPicPr>
          <p:cNvPr id="5" name="Picture 1"/>
          <p:cNvPicPr>
            <a:picLocks noChangeAspect="1"/>
          </p:cNvPicPr>
          <p:nvPr/>
        </p:nvPicPr>
        <p:blipFill>
          <a:blip r:embed="rId3" cstate="print"/>
          <a:srcRect/>
          <a:stretch>
            <a:fillRect/>
          </a:stretch>
        </p:blipFill>
        <p:spPr>
          <a:xfrm>
            <a:off x="5638803" y="3976689"/>
            <a:ext cx="2667240" cy="1776414"/>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159" y="1515779"/>
            <a:ext cx="3478296" cy="451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160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Tooth Healthy Foods  </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3</a:t>
            </a:r>
            <a:endParaRPr lang="en-US" sz="4400" b="1" dirty="0">
              <a:solidFill>
                <a:srgbClr val="FFFFFF"/>
              </a:solidFill>
            </a:endParaRPr>
          </a:p>
        </p:txBody>
      </p:sp>
    </p:spTree>
    <p:extLst>
      <p:ext uri="{BB962C8B-B14F-4D97-AF65-F5344CB8AC3E}">
        <p14:creationId xmlns:p14="http://schemas.microsoft.com/office/powerpoint/2010/main" val="16787057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560" y="198588"/>
            <a:ext cx="8768080" cy="1143000"/>
          </a:xfrm>
        </p:spPr>
        <p:txBody>
          <a:bodyPr/>
          <a:lstStyle/>
          <a:p>
            <a:r>
              <a:rPr lang="en-US" dirty="0" smtClean="0"/>
              <a:t>        Parent </a:t>
            </a:r>
            <a:r>
              <a:rPr lang="en-US" dirty="0"/>
              <a:t>Activity: Nutrition Facts Label</a:t>
            </a:r>
          </a:p>
        </p:txBody>
      </p:sp>
      <p:pic>
        <p:nvPicPr>
          <p:cNvPr id="6" name="Content Placeholder 2"/>
          <p:cNvPicPr>
            <a:picLocks noChangeAspect="1"/>
          </p:cNvPicPr>
          <p:nvPr/>
        </p:nvPicPr>
        <p:blipFill>
          <a:blip r:embed="rId3" cstate="print"/>
          <a:stretch>
            <a:fillRect/>
          </a:stretch>
        </p:blipFill>
        <p:spPr>
          <a:xfrm>
            <a:off x="838203" y="1371600"/>
            <a:ext cx="3854452" cy="4800792"/>
          </a:xfrm>
          <a:prstGeom prst="rect">
            <a:avLst/>
          </a:prstGeom>
        </p:spPr>
      </p:pic>
      <p:sp>
        <p:nvSpPr>
          <p:cNvPr id="7" name="Rectangle 4"/>
          <p:cNvSpPr txBox="1"/>
          <p:nvPr/>
        </p:nvSpPr>
        <p:spPr>
          <a:xfrm>
            <a:off x="4907280" y="1450670"/>
            <a:ext cx="4084316" cy="4642652"/>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90000"/>
              </a:lnSpc>
              <a:spcBef>
                <a:spcPts val="40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4 grams = 1 teaspoon</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en-US" sz="2400" i="0" u="sng" strike="noStrike" kern="1200" cap="none" spc="0" baseline="0" dirty="0" smtClean="0">
              <a:solidFill>
                <a:srgbClr val="000000"/>
              </a:solidFill>
              <a:uFillTx/>
            </a:endParaRP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sng" strike="noStrike" kern="1200" cap="none" spc="0" baseline="0" dirty="0" smtClean="0">
                <a:solidFill>
                  <a:srgbClr val="000000"/>
                </a:solidFill>
                <a:uFillTx/>
              </a:rPr>
              <a:t>To </a:t>
            </a:r>
            <a:r>
              <a:rPr lang="en-US" sz="2400" i="0" u="sng" strike="noStrike" kern="1200" cap="none" spc="0" baseline="0" dirty="0">
                <a:solidFill>
                  <a:srgbClr val="000000"/>
                </a:solidFill>
                <a:uFillTx/>
              </a:rPr>
              <a:t>calculate:</a:t>
            </a:r>
          </a:p>
          <a:p>
            <a:pPr marL="342900" marR="0" lvl="0" indent="-342900"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smtClean="0">
                <a:solidFill>
                  <a:srgbClr val="000000"/>
                </a:solidFill>
                <a:uFillTx/>
              </a:rPr>
              <a:t>Find </a:t>
            </a:r>
            <a:r>
              <a:rPr lang="en-US" sz="2400" i="0" u="none" strike="noStrike" kern="1200" cap="none" spc="0" baseline="0" dirty="0">
                <a:solidFill>
                  <a:srgbClr val="000000"/>
                </a:solidFill>
                <a:uFillTx/>
              </a:rPr>
              <a:t># grams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listed on label</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Divide by 4</a:t>
            </a:r>
          </a:p>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 teaspoons of sugar </a:t>
            </a:r>
          </a:p>
          <a:p>
            <a:pPr marL="342900" marR="0" lvl="0" indent="-342900" algn="l"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en-US" sz="2400" i="0" u="none" strike="noStrike" kern="1200" cap="none" spc="0" baseline="0" dirty="0">
                <a:solidFill>
                  <a:srgbClr val="000000"/>
                </a:solidFill>
                <a:uFillTx/>
              </a:rPr>
              <a:t>	per serving</a:t>
            </a:r>
          </a:p>
        </p:txBody>
      </p:sp>
    </p:spTree>
    <p:extLst>
      <p:ext uri="{BB962C8B-B14F-4D97-AF65-F5344CB8AC3E}">
        <p14:creationId xmlns:p14="http://schemas.microsoft.com/office/powerpoint/2010/main" val="281156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60" y="239358"/>
            <a:ext cx="8914618" cy="1143000"/>
          </a:xfrm>
        </p:spPr>
        <p:txBody>
          <a:bodyPr/>
          <a:lstStyle/>
          <a:p>
            <a:pPr algn="ctr"/>
            <a:r>
              <a:rPr lang="en-US" dirty="0" smtClean="0"/>
              <a:t>Goals for Today </a:t>
            </a:r>
            <a:endParaRPr lang="en-US" dirty="0"/>
          </a:p>
        </p:txBody>
      </p:sp>
      <p:sp>
        <p:nvSpPr>
          <p:cNvPr id="5" name="Text Placeholder 4"/>
          <p:cNvSpPr>
            <a:spLocks noGrp="1"/>
          </p:cNvSpPr>
          <p:nvPr>
            <p:ph type="body" sz="quarter" idx="10"/>
          </p:nvPr>
        </p:nvSpPr>
        <p:spPr>
          <a:xfrm>
            <a:off x="537091" y="1531917"/>
            <a:ext cx="8290454" cy="4408311"/>
          </a:xfrm>
        </p:spPr>
        <p:txBody>
          <a:bodyPr>
            <a:normAutofit/>
          </a:bodyPr>
          <a:lstStyle/>
          <a:p>
            <a:pPr marL="232943" indent="-232943">
              <a:buSzPct val="100000"/>
              <a:buFont typeface="+mj-lt"/>
              <a:buNone/>
            </a:pPr>
            <a:endParaRPr lang="en-US" sz="2400" b="1" dirty="0" smtClean="0"/>
          </a:p>
          <a:p>
            <a:pPr marL="514350" indent="-514350">
              <a:buSzPct val="100000"/>
              <a:buFont typeface="+mj-lt"/>
              <a:buAutoNum type="arabicPeriod"/>
            </a:pPr>
            <a:r>
              <a:rPr lang="en-US" sz="2800" dirty="0" smtClean="0"/>
              <a:t>Understand what causes cavities and how to prevent them.</a:t>
            </a:r>
          </a:p>
          <a:p>
            <a:pPr marL="514350" indent="-514350">
              <a:buSzPct val="100000"/>
              <a:buFont typeface="+mj-lt"/>
              <a:buAutoNum type="arabicPeriod"/>
            </a:pPr>
            <a:r>
              <a:rPr lang="en-US" sz="2800" dirty="0" smtClean="0"/>
              <a:t>Understand how CFK complements current Home Visitors program materials/curriculum.</a:t>
            </a:r>
          </a:p>
          <a:p>
            <a:pPr marL="514350" indent="-514350">
              <a:buSzPct val="100000"/>
              <a:buFont typeface="+mj-lt"/>
              <a:buAutoNum type="arabicPeriod"/>
            </a:pPr>
            <a:r>
              <a:rPr lang="en-US" sz="2800" dirty="0" smtClean="0"/>
              <a:t>Understand how to use CFK during home visits and parent gatherings.</a:t>
            </a:r>
          </a:p>
          <a:p>
            <a:endParaRPr lang="en-US" dirty="0" smtClean="0"/>
          </a:p>
          <a:p>
            <a:pPr lvl="0"/>
            <a:endParaRPr lang="en-US" i="1" dirty="0" smtClean="0">
              <a:solidFill>
                <a:schemeClr val="tx1"/>
              </a:solidFill>
            </a:endParaRPr>
          </a:p>
          <a:p>
            <a:pPr marL="514350" indent="-514350">
              <a:buFont typeface="+mj-lt"/>
              <a:buAutoNum type="arabicPeriod"/>
            </a:pPr>
            <a:endParaRPr lang="en-US" dirty="0"/>
          </a:p>
        </p:txBody>
      </p:sp>
    </p:spTree>
    <p:extLst>
      <p:ext uri="{BB962C8B-B14F-4D97-AF65-F5344CB8AC3E}">
        <p14:creationId xmlns:p14="http://schemas.microsoft.com/office/powerpoint/2010/main" val="1067603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20" y="198588"/>
            <a:ext cx="8706135" cy="1143000"/>
          </a:xfrm>
        </p:spPr>
        <p:txBody>
          <a:bodyPr/>
          <a:lstStyle/>
          <a:p>
            <a:r>
              <a:rPr lang="en-US" dirty="0" smtClean="0"/>
              <a:t>    Tooth </a:t>
            </a:r>
            <a:r>
              <a:rPr lang="en-US" dirty="0"/>
              <a:t>Healthy vs. Tooth Unhealthy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803" y="1567543"/>
            <a:ext cx="3508736" cy="447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51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Brush, Floss, Swish</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4</a:t>
            </a:r>
            <a:endParaRPr lang="en-US" sz="4400" b="1" dirty="0">
              <a:solidFill>
                <a:srgbClr val="FFFFFF"/>
              </a:solidFill>
            </a:endParaRPr>
          </a:p>
        </p:txBody>
      </p:sp>
    </p:spTree>
    <p:extLst>
      <p:ext uri="{BB962C8B-B14F-4D97-AF65-F5344CB8AC3E}">
        <p14:creationId xmlns:p14="http://schemas.microsoft.com/office/powerpoint/2010/main" val="30599784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Brush</a:t>
            </a:r>
          </a:p>
        </p:txBody>
      </p:sp>
      <p:pic>
        <p:nvPicPr>
          <p:cNvPr id="6" name="Picture 2" descr="\\sun\foundation\Administrative\Photos\CFK\CFK 2014\CFK photo shoot\compressed\20140318_Delta-Dental-Service-Foundation_CFK-Website-Activities_019.jpg"/>
          <p:cNvPicPr>
            <a:picLocks noChangeAspect="1"/>
          </p:cNvPicPr>
          <p:nvPr/>
        </p:nvPicPr>
        <p:blipFill>
          <a:blip r:embed="rId3" cstate="print"/>
          <a:srcRect/>
          <a:stretch>
            <a:fillRect/>
          </a:stretch>
        </p:blipFill>
        <p:spPr>
          <a:xfrm>
            <a:off x="5034276" y="2172229"/>
            <a:ext cx="3451860" cy="2301243"/>
          </a:xfrm>
          <a:prstGeom prst="rect">
            <a:avLst/>
          </a:prstGeom>
          <a:noFill/>
          <a:ln>
            <a:noFill/>
          </a:ln>
        </p:spPr>
      </p:pic>
      <p:sp>
        <p:nvSpPr>
          <p:cNvPr id="8" name="Rectangle 2"/>
          <p:cNvSpPr/>
          <p:nvPr/>
        </p:nvSpPr>
        <p:spPr>
          <a:xfrm>
            <a:off x="4640892" y="4632960"/>
            <a:ext cx="4238628" cy="369332"/>
          </a:xfrm>
          <a:prstGeom prst="rect">
            <a:avLst/>
          </a:prstGeom>
          <a:noFill/>
          <a:ln>
            <a:noFill/>
            <a:prstDash val="solid"/>
          </a:ln>
        </p:spPr>
        <p:txBody>
          <a:bodyPr vert="horz" wrap="square" lIns="91440" tIns="45720" rIns="91440" bIns="45720" anchor="t" anchorCtr="1" compatLnSpc="1">
            <a:spAutoFit/>
          </a:bodyPr>
          <a:lstStyle/>
          <a:p>
            <a:pPr marL="2560320" lvl="0" indent="-2632072" algn="ctr" defTabSz="914400">
              <a:defRPr sz="1800" b="0" i="0" u="none" strike="noStrike" kern="0" cap="none" spc="0" baseline="0">
                <a:solidFill>
                  <a:srgbClr val="000000"/>
                </a:solidFill>
                <a:uFillTx/>
              </a:defRPr>
            </a:pPr>
            <a:endParaRPr lang="en-US" sz="1800" b="0" i="0" u="none" strike="noStrike" kern="1200" cap="none" spc="0" baseline="0" dirty="0">
              <a:solidFill>
                <a:srgbClr val="FF0000"/>
              </a:solidFill>
              <a:uFillTx/>
            </a:endParaRPr>
          </a:p>
        </p:txBody>
      </p:sp>
      <p:sp>
        <p:nvSpPr>
          <p:cNvPr id="2" name="Rectangle 1"/>
          <p:cNvSpPr/>
          <p:nvPr/>
        </p:nvSpPr>
        <p:spPr>
          <a:xfrm>
            <a:off x="4474206" y="4817626"/>
            <a:ext cx="4572000" cy="646331"/>
          </a:xfrm>
          <a:prstGeom prst="rect">
            <a:avLst/>
          </a:prstGeom>
        </p:spPr>
        <p:txBody>
          <a:bodyPr>
            <a:spAutoFit/>
          </a:bodyPr>
          <a:lstStyle/>
          <a:p>
            <a:pPr marL="2560320" indent="-2632075" algn="ctr"/>
            <a:r>
              <a:rPr lang="en-US" b="1" dirty="0">
                <a:solidFill>
                  <a:srgbClr val="EB6F32"/>
                </a:solidFill>
              </a:rPr>
              <a:t>A smear when they appear and </a:t>
            </a:r>
          </a:p>
          <a:p>
            <a:pPr marL="2632075" indent="-2632075" algn="ctr">
              <a:spcAft>
                <a:spcPts val="1200"/>
              </a:spcAft>
            </a:pPr>
            <a:r>
              <a:rPr lang="en-US" b="1" dirty="0">
                <a:solidFill>
                  <a:srgbClr val="EB6F32"/>
                </a:solidFill>
              </a:rPr>
              <a:t>at 3 the size of a pea!</a:t>
            </a:r>
            <a:endParaRPr lang="en-US" dirty="0">
              <a:solidFill>
                <a:srgbClr val="7F3F9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23" y="1319393"/>
            <a:ext cx="3421583" cy="46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86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53653BC-3286-42B1-8132-474D8579F457}" type="slidenum">
              <a:rPr lang="en-US" smtClean="0"/>
              <a:pPr>
                <a:defRPr/>
              </a:pPr>
              <a:t>23</a:t>
            </a:fld>
            <a:endParaRPr lang="en-US" dirty="0"/>
          </a:p>
        </p:txBody>
      </p:sp>
      <p:sp>
        <p:nvSpPr>
          <p:cNvPr id="5" name="Title 4"/>
          <p:cNvSpPr>
            <a:spLocks noGrp="1"/>
          </p:cNvSpPr>
          <p:nvPr>
            <p:ph type="title"/>
          </p:nvPr>
        </p:nvSpPr>
        <p:spPr>
          <a:xfrm>
            <a:off x="0" y="228600"/>
            <a:ext cx="9067800" cy="1066800"/>
          </a:xfrm>
        </p:spPr>
        <p:txBody>
          <a:bodyPr>
            <a:normAutofit/>
          </a:bodyPr>
          <a:lstStyle/>
          <a:p>
            <a:pPr algn="ctr"/>
            <a:r>
              <a:rPr lang="en-US" sz="3600" dirty="0" smtClean="0">
                <a:solidFill>
                  <a:schemeClr val="bg2"/>
                </a:solidFill>
                <a:latin typeface="+mn-lt"/>
              </a:rPr>
              <a:t>How to Floss</a:t>
            </a:r>
            <a:endParaRPr lang="en-US" sz="3600" dirty="0">
              <a:solidFill>
                <a:schemeClr val="bg2"/>
              </a:solidFill>
              <a:latin typeface="+mn-lt"/>
            </a:endParaRPr>
          </a:p>
        </p:txBody>
      </p:sp>
      <p:pic>
        <p:nvPicPr>
          <p:cNvPr id="6" name="Picture 2"/>
          <p:cNvPicPr>
            <a:picLocks noChangeAspect="1" noChangeArrowheads="1"/>
          </p:cNvPicPr>
          <p:nvPr/>
        </p:nvPicPr>
        <p:blipFill>
          <a:blip r:embed="rId3" cstate="print"/>
          <a:srcRect/>
          <a:stretch>
            <a:fillRect/>
          </a:stretch>
        </p:blipFill>
        <p:spPr bwMode="auto">
          <a:xfrm>
            <a:off x="4953000" y="1496712"/>
            <a:ext cx="3429000" cy="4904088"/>
          </a:xfrm>
          <a:prstGeom prst="rect">
            <a:avLst/>
          </a:prstGeom>
          <a:noFill/>
          <a:ln w="9525">
            <a:noFill/>
            <a:miter lim="800000"/>
            <a:headEnd/>
            <a:tailEnd/>
          </a:ln>
        </p:spPr>
      </p:pic>
      <p:pic>
        <p:nvPicPr>
          <p:cNvPr id="3074" name="Picture 2" descr="T:\Administrative\Photos\Prenatal &amp; Kids\Photo Shoot - All\washington-dental-antonia-0650-L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94" y="2517568"/>
            <a:ext cx="3314698"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003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066800"/>
          </a:xfrm>
        </p:spPr>
        <p:txBody>
          <a:bodyPr/>
          <a:lstStyle/>
          <a:p>
            <a:pPr algn="ctr"/>
            <a:r>
              <a:rPr lang="en-US" sz="3600" b="1" dirty="0" smtClean="0">
                <a:latin typeface="Calibri" pitchFamily="34" charset="0"/>
              </a:rPr>
              <a:t>Swish and Swallow</a:t>
            </a:r>
            <a:endParaRPr lang="en-US" sz="3600" b="1" dirty="0">
              <a:latin typeface="Calibri" pitchFamily="34" charset="0"/>
            </a:endParaRPr>
          </a:p>
        </p:txBody>
      </p:sp>
      <p:sp>
        <p:nvSpPr>
          <p:cNvPr id="3" name="Content Placeholder 2"/>
          <p:cNvSpPr>
            <a:spLocks noGrp="1"/>
          </p:cNvSpPr>
          <p:nvPr>
            <p:ph idx="1"/>
          </p:nvPr>
        </p:nvSpPr>
        <p:spPr>
          <a:xfrm>
            <a:off x="228600" y="1632362"/>
            <a:ext cx="8507896" cy="4030663"/>
          </a:xfrm>
        </p:spPr>
        <p:txBody>
          <a:bodyPr/>
          <a:lstStyle/>
          <a:p>
            <a:pPr marL="914400" lvl="1" indent="-457200">
              <a:spcAft>
                <a:spcPts val="1200"/>
              </a:spcAft>
              <a:buFont typeface="Arial" pitchFamily="34" charset="0"/>
              <a:buChar char="•"/>
            </a:pPr>
            <a:r>
              <a:rPr lang="en-US" sz="3200" dirty="0" smtClean="0">
                <a:latin typeface="Calibri" pitchFamily="34" charset="0"/>
              </a:rPr>
              <a:t>Swish with water after eating or snacking when you can’t brush</a:t>
            </a:r>
          </a:p>
          <a:p>
            <a:pPr marL="914400" lvl="1" indent="-457200">
              <a:spcAft>
                <a:spcPts val="1200"/>
              </a:spcAft>
              <a:buFont typeface="Arial" pitchFamily="34" charset="0"/>
              <a:buChar char="•"/>
            </a:pPr>
            <a:r>
              <a:rPr lang="en-US" sz="3200" dirty="0" smtClean="0">
                <a:latin typeface="Calibri" pitchFamily="34" charset="0"/>
              </a:rPr>
              <a:t>Not a substitute for brushing</a:t>
            </a:r>
          </a:p>
          <a:p>
            <a:pPr marL="914400" lvl="1" indent="-457200">
              <a:spcAft>
                <a:spcPts val="1200"/>
              </a:spcAft>
              <a:buFont typeface="Arial" pitchFamily="34" charset="0"/>
              <a:buChar char="•"/>
            </a:pPr>
            <a:r>
              <a:rPr lang="en-US" sz="3200" dirty="0" smtClean="0">
                <a:latin typeface="Calibri" pitchFamily="34" charset="0"/>
              </a:rPr>
              <a:t>Stops the acid attack</a:t>
            </a:r>
          </a:p>
          <a:p>
            <a:pPr>
              <a:spcAft>
                <a:spcPts val="1200"/>
              </a:spcAft>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55D332D2-86A9-45DA-A83B-665015998279}" type="slidenum">
              <a:rPr lang="en-US" smtClean="0">
                <a:solidFill>
                  <a:srgbClr val="000000"/>
                </a:solidFill>
              </a:rPr>
              <a:pPr/>
              <a:t>24</a:t>
            </a:fld>
            <a:endParaRPr lang="en-US" dirty="0">
              <a:solidFill>
                <a:srgbClr val="000000"/>
              </a:solidFill>
            </a:endParaRPr>
          </a:p>
        </p:txBody>
      </p:sp>
      <p:pic>
        <p:nvPicPr>
          <p:cNvPr id="6146" name="Picture 2" descr="\\sun\foundation\Administrative\Photos\CFK\CFK 2014\CFK photo shoot\compressed\20140318_Delta-Dental-Service-Foundation_CFK-Website-Activities_0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886200"/>
            <a:ext cx="3794760" cy="2529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63047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39358"/>
            <a:ext cx="8901354" cy="1143000"/>
          </a:xfrm>
        </p:spPr>
        <p:txBody>
          <a:bodyPr/>
          <a:lstStyle/>
          <a:p>
            <a:pPr algn="ctr"/>
            <a:r>
              <a:rPr lang="en-US" dirty="0" smtClean="0">
                <a:latin typeface="+mn-lt"/>
              </a:rPr>
              <a:t>  Fluoride Helps Prevent Tooth Decay </a:t>
            </a:r>
            <a:endParaRPr lang="en-US" dirty="0">
              <a:latin typeface="+mn-lt"/>
            </a:endParaRPr>
          </a:p>
        </p:txBody>
      </p:sp>
      <p:sp>
        <p:nvSpPr>
          <p:cNvPr id="3" name="Text Placeholder 2"/>
          <p:cNvSpPr>
            <a:spLocks noGrp="1"/>
          </p:cNvSpPr>
          <p:nvPr>
            <p:ph type="body" sz="quarter" idx="10"/>
          </p:nvPr>
        </p:nvSpPr>
        <p:spPr>
          <a:xfrm>
            <a:off x="629919" y="1642204"/>
            <a:ext cx="8090747" cy="4416778"/>
          </a:xfrm>
        </p:spPr>
        <p:txBody>
          <a:bodyPr>
            <a:normAutofit fontScale="92500" lnSpcReduction="10000"/>
          </a:bodyPr>
          <a:lstStyle/>
          <a:p>
            <a:pPr marL="0" lvl="0" indent="0">
              <a:spcBef>
                <a:spcPts val="600"/>
              </a:spcBef>
              <a:buNone/>
            </a:pPr>
            <a:r>
              <a:rPr lang="en-US" b="1" dirty="0">
                <a:solidFill>
                  <a:srgbClr val="EB6F32"/>
                </a:solidFill>
              </a:rPr>
              <a:t>Fluoride: </a:t>
            </a:r>
            <a:endParaRPr lang="en-US" b="1" dirty="0" smtClean="0">
              <a:solidFill>
                <a:srgbClr val="EB6F32"/>
              </a:solidFill>
            </a:endParaRPr>
          </a:p>
          <a:p>
            <a:pPr marL="0" lvl="0" indent="0">
              <a:spcBef>
                <a:spcPts val="600"/>
              </a:spcBef>
              <a:buNone/>
            </a:pPr>
            <a:r>
              <a:rPr lang="en-US" dirty="0" smtClean="0">
                <a:solidFill>
                  <a:srgbClr val="EB6F32"/>
                </a:solidFill>
              </a:rPr>
              <a:t>A </a:t>
            </a:r>
            <a:r>
              <a:rPr lang="en-US" dirty="0">
                <a:solidFill>
                  <a:srgbClr val="EB6F32"/>
                </a:solidFill>
              </a:rPr>
              <a:t>natural mineral that helps prevent cavities</a:t>
            </a:r>
          </a:p>
          <a:p>
            <a:pPr marL="457200" lvl="0" indent="-457200">
              <a:spcBef>
                <a:spcPts val="600"/>
              </a:spcBef>
              <a:buNone/>
            </a:pPr>
            <a:endParaRPr lang="en-US" dirty="0" smtClean="0"/>
          </a:p>
          <a:p>
            <a:pPr marL="457200" lvl="0" indent="-457200">
              <a:spcBef>
                <a:spcPts val="600"/>
              </a:spcBef>
              <a:buNone/>
            </a:pPr>
            <a:r>
              <a:rPr lang="en-US" b="1" dirty="0" smtClean="0"/>
              <a:t>Fluoride </a:t>
            </a:r>
            <a:r>
              <a:rPr lang="en-US" b="1" dirty="0"/>
              <a:t>Sources:</a:t>
            </a:r>
          </a:p>
          <a:p>
            <a:pPr marL="914400" lvl="0" indent="-457200">
              <a:spcBef>
                <a:spcPts val="600"/>
              </a:spcBef>
            </a:pPr>
            <a:r>
              <a:rPr lang="en-US" dirty="0"/>
              <a:t>Tap water in many communities </a:t>
            </a:r>
          </a:p>
          <a:p>
            <a:pPr marL="914400" lvl="0" indent="-457200">
              <a:spcBef>
                <a:spcPts val="600"/>
              </a:spcBef>
            </a:pPr>
            <a:r>
              <a:rPr lang="en-US" dirty="0"/>
              <a:t>Fluoride varnish, rinse, gel, toothpaste, drops and </a:t>
            </a:r>
            <a:r>
              <a:rPr lang="en-US" dirty="0" smtClean="0"/>
              <a:t>pills</a:t>
            </a:r>
          </a:p>
          <a:p>
            <a:pPr marL="457200" lvl="0" indent="0">
              <a:spcBef>
                <a:spcPts val="600"/>
              </a:spcBef>
              <a:buNone/>
            </a:pPr>
            <a:endParaRPr lang="en-US" dirty="0"/>
          </a:p>
          <a:p>
            <a:pPr lvl="0">
              <a:buNone/>
            </a:pPr>
            <a:r>
              <a:rPr lang="en-US" dirty="0" smtClean="0"/>
              <a:t>Visit: www.ilikemyteeth.org </a:t>
            </a:r>
          </a:p>
          <a:p>
            <a:pPr>
              <a:buNone/>
            </a:pPr>
            <a:endParaRPr lang="en-US" dirty="0"/>
          </a:p>
        </p:txBody>
      </p:sp>
    </p:spTree>
    <p:extLst>
      <p:ext uri="{BB962C8B-B14F-4D97-AF65-F5344CB8AC3E}">
        <p14:creationId xmlns:p14="http://schemas.microsoft.com/office/powerpoint/2010/main" val="29792865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776"/>
            <a:ext cx="8686799" cy="1143000"/>
          </a:xfrm>
        </p:spPr>
        <p:txBody>
          <a:bodyPr>
            <a:normAutofit fontScale="90000"/>
          </a:bodyPr>
          <a:lstStyle/>
          <a:p>
            <a:pPr algn="ctr"/>
            <a:r>
              <a:rPr lang="en-US" dirty="0" smtClean="0"/>
              <a:t>             Oral Health Fits Other Parenting Issues</a:t>
            </a:r>
            <a:endParaRPr lang="en-US" dirty="0"/>
          </a:p>
        </p:txBody>
      </p:sp>
      <p:pic>
        <p:nvPicPr>
          <p:cNvPr id="6" name="Picture 3" descr="T:\Administrative\Photos\Prenatal &amp; Kids\Photo Shoot - All\washington-dental-antonia-0517-L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73" r="-12576"/>
          <a:stretch/>
        </p:blipFill>
        <p:spPr bwMode="auto">
          <a:xfrm>
            <a:off x="2141422" y="2042555"/>
            <a:ext cx="5456808" cy="3947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58"/>
            <a:ext cx="9026378" cy="1143000"/>
          </a:xfrm>
        </p:spPr>
        <p:txBody>
          <a:bodyPr/>
          <a:lstStyle/>
          <a:p>
            <a:pPr algn="ctr"/>
            <a:r>
              <a:rPr lang="en-US" dirty="0" smtClean="0"/>
              <a:t>Little Bites</a:t>
            </a:r>
            <a:endParaRPr lang="en-US" dirty="0"/>
          </a:p>
        </p:txBody>
      </p:sp>
      <p:sp>
        <p:nvSpPr>
          <p:cNvPr id="3" name="Text Placeholder 2"/>
          <p:cNvSpPr>
            <a:spLocks noGrp="1"/>
          </p:cNvSpPr>
          <p:nvPr>
            <p:ph type="body" sz="quarter" idx="10"/>
          </p:nvPr>
        </p:nvSpPr>
        <p:spPr>
          <a:xfrm>
            <a:off x="1056904" y="1603168"/>
            <a:ext cx="7663764" cy="4420187"/>
          </a:xfrm>
        </p:spPr>
        <p:txBody>
          <a:bodyPr>
            <a:normAutofit fontScale="25000" lnSpcReduction="20000"/>
          </a:bodyPr>
          <a:lstStyle/>
          <a:p>
            <a:pPr>
              <a:buNone/>
            </a:pPr>
            <a:r>
              <a:rPr lang="en-US" sz="9800" b="1" dirty="0" smtClean="0"/>
              <a:t>More Information on:</a:t>
            </a:r>
          </a:p>
          <a:p>
            <a:endParaRPr lang="en-US" sz="9800" dirty="0" smtClean="0"/>
          </a:p>
          <a:p>
            <a:r>
              <a:rPr lang="en-US" sz="9800" dirty="0" smtClean="0"/>
              <a:t>Teething</a:t>
            </a:r>
          </a:p>
          <a:p>
            <a:endParaRPr lang="en-US" sz="9800" dirty="0"/>
          </a:p>
          <a:p>
            <a:r>
              <a:rPr lang="en-US" sz="9800" dirty="0" smtClean="0"/>
              <a:t>Lift the Lip</a:t>
            </a:r>
          </a:p>
          <a:p>
            <a:endParaRPr lang="en-US" sz="9800" dirty="0" smtClean="0"/>
          </a:p>
          <a:p>
            <a:r>
              <a:rPr lang="en-US" sz="9800" dirty="0" smtClean="0"/>
              <a:t>Fluoride</a:t>
            </a:r>
          </a:p>
          <a:p>
            <a:endParaRPr lang="en-US" sz="9800" dirty="0" smtClean="0"/>
          </a:p>
          <a:p>
            <a:r>
              <a:rPr lang="en-US" sz="9800" dirty="0" smtClean="0"/>
              <a:t>Accidents</a:t>
            </a:r>
          </a:p>
          <a:p>
            <a:endParaRPr lang="en-US" sz="9800" dirty="0" smtClean="0"/>
          </a:p>
          <a:p>
            <a:r>
              <a:rPr lang="en-US" sz="9800" dirty="0" smtClean="0"/>
              <a:t>Sealants</a:t>
            </a:r>
          </a:p>
          <a:p>
            <a:pPr>
              <a:buNone/>
            </a:pP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01" y="1382358"/>
            <a:ext cx="3523206" cy="491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9429" y="1742766"/>
            <a:ext cx="5186362" cy="1424097"/>
          </a:xfrm>
        </p:spPr>
        <p:txBody>
          <a:bodyPr/>
          <a:lstStyle/>
          <a:p>
            <a:r>
              <a:rPr lang="en-US" dirty="0" smtClean="0"/>
              <a:t>Basics of Oral Health:</a:t>
            </a:r>
          </a:p>
          <a:p>
            <a:r>
              <a:rPr lang="en-US" b="1" i="0" dirty="0" smtClean="0"/>
              <a:t>Going to the Dentist</a:t>
            </a:r>
          </a:p>
          <a:p>
            <a:endParaRPr lang="en-US" dirty="0"/>
          </a:p>
        </p:txBody>
      </p:sp>
      <p:sp>
        <p:nvSpPr>
          <p:cNvPr id="3" name="Rectangle 2"/>
          <p:cNvSpPr/>
          <p:nvPr/>
        </p:nvSpPr>
        <p:spPr>
          <a:xfrm>
            <a:off x="934720" y="1776303"/>
            <a:ext cx="467360"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smtClean="0">
                <a:solidFill>
                  <a:srgbClr val="FFFFFF"/>
                </a:solidFill>
              </a:rPr>
              <a:t>5</a:t>
            </a:r>
            <a:endParaRPr lang="en-US" sz="4400" b="1" dirty="0">
              <a:solidFill>
                <a:srgbClr val="FFFFFF"/>
              </a:solidFill>
            </a:endParaRPr>
          </a:p>
        </p:txBody>
      </p:sp>
    </p:spTree>
    <p:extLst>
      <p:ext uri="{BB962C8B-B14F-4D97-AF65-F5344CB8AC3E}">
        <p14:creationId xmlns:p14="http://schemas.microsoft.com/office/powerpoint/2010/main" val="40583680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 y="239358"/>
            <a:ext cx="8904458" cy="1143000"/>
          </a:xfrm>
        </p:spPr>
        <p:txBody>
          <a:bodyPr/>
          <a:lstStyle/>
          <a:p>
            <a:pPr algn="ctr"/>
            <a:r>
              <a:rPr lang="en-US" dirty="0" smtClean="0"/>
              <a:t>Visiting the Dentist</a:t>
            </a:r>
            <a:endParaRPr lang="en-US" dirty="0"/>
          </a:p>
        </p:txBody>
      </p:sp>
      <p:sp>
        <p:nvSpPr>
          <p:cNvPr id="4" name="Text Placeholder 3"/>
          <p:cNvSpPr>
            <a:spLocks noGrp="1"/>
          </p:cNvSpPr>
          <p:nvPr>
            <p:ph type="body" sz="quarter" idx="10"/>
          </p:nvPr>
        </p:nvSpPr>
        <p:spPr>
          <a:xfrm>
            <a:off x="348932" y="1546013"/>
            <a:ext cx="8398827" cy="4416778"/>
          </a:xfrm>
        </p:spPr>
        <p:txBody>
          <a:bodyPr/>
          <a:lstStyle/>
          <a:p>
            <a:pPr lvl="0">
              <a:lnSpc>
                <a:spcPct val="150000"/>
              </a:lnSpc>
              <a:spcBef>
                <a:spcPts val="600"/>
              </a:spcBef>
            </a:pPr>
            <a:r>
              <a:rPr lang="en-US" dirty="0"/>
              <a:t>First Visit, First </a:t>
            </a:r>
            <a:r>
              <a:rPr lang="en-US" dirty="0" smtClean="0"/>
              <a:t>Birthday</a:t>
            </a:r>
            <a:endParaRPr lang="en-US" dirty="0"/>
          </a:p>
          <a:p>
            <a:pPr lvl="0">
              <a:lnSpc>
                <a:spcPct val="150000"/>
              </a:lnSpc>
              <a:spcBef>
                <a:spcPts val="600"/>
              </a:spcBef>
            </a:pPr>
            <a:r>
              <a:rPr lang="en-US" dirty="0"/>
              <a:t>Regular checkups – catch early decay and make teeth stronger </a:t>
            </a:r>
          </a:p>
          <a:p>
            <a:pPr lvl="0">
              <a:lnSpc>
                <a:spcPct val="150000"/>
              </a:lnSpc>
              <a:spcBef>
                <a:spcPts val="600"/>
              </a:spcBef>
            </a:pPr>
            <a:r>
              <a:rPr lang="en-US" dirty="0"/>
              <a:t>Treatment – important to follow up </a:t>
            </a:r>
          </a:p>
          <a:p>
            <a:pPr marL="0" indent="0">
              <a:buNone/>
            </a:pPr>
            <a:endParaRPr lang="en-US" dirty="0"/>
          </a:p>
        </p:txBody>
      </p:sp>
      <p:pic>
        <p:nvPicPr>
          <p:cNvPr id="6" name="Picture 5" descr="abcd-knee-to-knee-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15208" y="4096767"/>
            <a:ext cx="2250722" cy="2250722"/>
          </a:xfrm>
          <a:prstGeom prst="rect">
            <a:avLst/>
          </a:prstGeom>
        </p:spPr>
      </p:pic>
    </p:spTree>
    <p:extLst>
      <p:ext uri="{BB962C8B-B14F-4D97-AF65-F5344CB8AC3E}">
        <p14:creationId xmlns:p14="http://schemas.microsoft.com/office/powerpoint/2010/main" val="2752483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239358"/>
            <a:ext cx="8802858" cy="1143000"/>
          </a:xfrm>
        </p:spPr>
        <p:txBody>
          <a:bodyPr/>
          <a:lstStyle/>
          <a:p>
            <a:pPr algn="ctr"/>
            <a:r>
              <a:rPr lang="en-US" dirty="0" smtClean="0">
                <a:latin typeface="+mn-lt"/>
              </a:rPr>
              <a:t>       What </a:t>
            </a:r>
            <a:r>
              <a:rPr lang="en-US" dirty="0">
                <a:latin typeface="+mn-lt"/>
              </a:rPr>
              <a:t>is </a:t>
            </a:r>
            <a:r>
              <a:rPr lang="en-US" dirty="0" smtClean="0">
                <a:latin typeface="+mn-lt"/>
              </a:rPr>
              <a:t>Included </a:t>
            </a:r>
            <a:r>
              <a:rPr lang="en-US" dirty="0">
                <a:latin typeface="+mn-lt"/>
              </a:rPr>
              <a:t>in Cavity Free Kids</a:t>
            </a:r>
          </a:p>
        </p:txBody>
      </p:sp>
      <p:sp>
        <p:nvSpPr>
          <p:cNvPr id="3" name="Text Placeholder 2"/>
          <p:cNvSpPr>
            <a:spLocks noGrp="1"/>
          </p:cNvSpPr>
          <p:nvPr>
            <p:ph type="body" sz="quarter" idx="10"/>
          </p:nvPr>
        </p:nvSpPr>
        <p:spPr>
          <a:xfrm>
            <a:off x="587068" y="1233503"/>
            <a:ext cx="8290454" cy="4971144"/>
          </a:xfrm>
        </p:spPr>
        <p:txBody>
          <a:bodyPr/>
          <a:lstStyle/>
          <a:p>
            <a:pPr marL="0" lvl="1" indent="0">
              <a:spcBef>
                <a:spcPts val="600"/>
              </a:spcBef>
              <a:buNone/>
            </a:pPr>
            <a:endParaRPr lang="en-US" sz="2400" dirty="0"/>
          </a:p>
          <a:p>
            <a:pPr marL="0" lvl="1" indent="0">
              <a:spcBef>
                <a:spcPts val="600"/>
              </a:spcBef>
              <a:buNone/>
            </a:pPr>
            <a:r>
              <a:rPr lang="en-US" b="1" dirty="0"/>
              <a:t>The </a:t>
            </a:r>
            <a:r>
              <a:rPr lang="en-US" b="1" dirty="0" smtClean="0"/>
              <a:t>CFK Resource for Home Visitors includes:</a:t>
            </a:r>
          </a:p>
          <a:p>
            <a:pPr marL="0" lvl="1" indent="0">
              <a:spcBef>
                <a:spcPts val="600"/>
              </a:spcBef>
              <a:buNone/>
            </a:pPr>
            <a:endParaRPr lang="en-US" sz="2400" b="1" dirty="0"/>
          </a:p>
          <a:p>
            <a:pPr marL="342900" lvl="1" indent="-342900">
              <a:spcBef>
                <a:spcPts val="600"/>
              </a:spcBef>
              <a:buFont typeface="Arial" pitchFamily="34"/>
              <a:buChar char="•"/>
            </a:pPr>
            <a:r>
              <a:rPr lang="en-US" dirty="0" smtClean="0"/>
              <a:t>Resource with:</a:t>
            </a:r>
          </a:p>
          <a:p>
            <a:pPr marL="742950" lvl="2" indent="-342900">
              <a:spcBef>
                <a:spcPts val="600"/>
              </a:spcBef>
              <a:buFont typeface="Arial" pitchFamily="34"/>
              <a:buChar char="•"/>
            </a:pPr>
            <a:r>
              <a:rPr lang="en-US" dirty="0" smtClean="0"/>
              <a:t>Visit Guides</a:t>
            </a:r>
          </a:p>
          <a:p>
            <a:pPr marL="742950" lvl="2" indent="-342900">
              <a:spcBef>
                <a:spcPts val="600"/>
              </a:spcBef>
              <a:buFont typeface="Arial" pitchFamily="34"/>
              <a:buChar char="•"/>
            </a:pPr>
            <a:r>
              <a:rPr lang="en-US" dirty="0" smtClean="0"/>
              <a:t>Parent Practice Handouts</a:t>
            </a:r>
          </a:p>
          <a:p>
            <a:pPr marL="742950" lvl="2" indent="-342900">
              <a:spcBef>
                <a:spcPts val="600"/>
              </a:spcBef>
              <a:buFont typeface="Arial" pitchFamily="34"/>
              <a:buChar char="•"/>
            </a:pPr>
            <a:r>
              <a:rPr lang="en-US" dirty="0" smtClean="0"/>
              <a:t>Family Engagement Tools</a:t>
            </a:r>
          </a:p>
          <a:p>
            <a:pPr marL="342900" lvl="1" indent="-342900">
              <a:spcBef>
                <a:spcPts val="600"/>
              </a:spcBef>
              <a:buFont typeface="Arial" pitchFamily="34"/>
              <a:buChar char="•"/>
            </a:pPr>
            <a:endParaRPr lang="en-US" sz="2000" dirty="0" smtClean="0"/>
          </a:p>
          <a:p>
            <a:pPr marL="342900" lvl="1" indent="-342900">
              <a:spcBef>
                <a:spcPts val="600"/>
              </a:spcBef>
              <a:buFont typeface="Arial" pitchFamily="34"/>
              <a:buChar char="•"/>
            </a:pPr>
            <a:r>
              <a:rPr lang="en-US" dirty="0" smtClean="0"/>
              <a:t>Quick Reference </a:t>
            </a:r>
          </a:p>
          <a:p>
            <a:pPr marL="342900" lvl="1" indent="-342900">
              <a:spcBef>
                <a:spcPts val="600"/>
              </a:spcBef>
              <a:buFont typeface="Arial" pitchFamily="34"/>
              <a:buChar char="•"/>
            </a:pPr>
            <a:endParaRPr lang="en-US" sz="2400" dirty="0"/>
          </a:p>
          <a:p>
            <a:endParaRPr lang="en-US" dirty="0"/>
          </a:p>
        </p:txBody>
      </p:sp>
      <p:pic>
        <p:nvPicPr>
          <p:cNvPr id="5" name="Picture 2" descr="C:\Users\Tammy\AppData\Local\Microsoft\Windows\Temporary Internet Files\Content.IE5\IDPR6UU5\FullSizeRender.jpg"/>
          <p:cNvPicPr>
            <a:picLocks noChangeAspect="1" noChangeArrowheads="1"/>
          </p:cNvPicPr>
          <p:nvPr/>
        </p:nvPicPr>
        <p:blipFill>
          <a:blip r:embed="rId3"/>
          <a:srcRect/>
          <a:stretch>
            <a:fillRect/>
          </a:stretch>
        </p:blipFill>
        <p:spPr bwMode="auto">
          <a:xfrm>
            <a:off x="5430945" y="2541624"/>
            <a:ext cx="3042072" cy="3474861"/>
          </a:xfrm>
          <a:prstGeom prst="rect">
            <a:avLst/>
          </a:prstGeom>
          <a:noFill/>
        </p:spPr>
      </p:pic>
    </p:spTree>
    <p:extLst>
      <p:ext uri="{BB962C8B-B14F-4D97-AF65-F5344CB8AC3E}">
        <p14:creationId xmlns:p14="http://schemas.microsoft.com/office/powerpoint/2010/main" val="29551545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39358"/>
            <a:ext cx="8873978" cy="1143000"/>
          </a:xfrm>
        </p:spPr>
        <p:txBody>
          <a:bodyPr/>
          <a:lstStyle/>
          <a:p>
            <a:pPr algn="ctr"/>
            <a:r>
              <a:rPr lang="en-US" dirty="0"/>
              <a:t>Connecting Families to Care</a:t>
            </a:r>
          </a:p>
        </p:txBody>
      </p:sp>
      <p:sp>
        <p:nvSpPr>
          <p:cNvPr id="4" name="Text Placeholder 3"/>
          <p:cNvSpPr>
            <a:spLocks noGrp="1"/>
          </p:cNvSpPr>
          <p:nvPr>
            <p:ph type="body" sz="quarter" idx="10"/>
          </p:nvPr>
        </p:nvSpPr>
        <p:spPr>
          <a:xfrm>
            <a:off x="430213" y="2438399"/>
            <a:ext cx="8290454" cy="3798711"/>
          </a:xfrm>
        </p:spPr>
        <p:txBody>
          <a:bodyPr/>
          <a:lstStyle/>
          <a:p>
            <a:pPr lvl="1">
              <a:spcBef>
                <a:spcPts val="800"/>
              </a:spcBef>
              <a:buFont typeface="Arial" panose="020B0604020202020204" pitchFamily="34" charset="0"/>
              <a:buChar char="•"/>
            </a:pPr>
            <a:r>
              <a:rPr lang="en-US" sz="3200" dirty="0"/>
              <a:t>Access to Baby and Childhood Dentistry (ABCD) </a:t>
            </a:r>
            <a:endParaRPr lang="en-US" sz="3200" dirty="0" smtClean="0"/>
          </a:p>
          <a:p>
            <a:pPr lvl="1">
              <a:spcBef>
                <a:spcPts val="800"/>
              </a:spcBef>
              <a:buFont typeface="Arial" panose="020B0604020202020204" pitchFamily="34" charset="0"/>
              <a:buChar char="•"/>
            </a:pPr>
            <a:r>
              <a:rPr lang="en-US" sz="3200" dirty="0" smtClean="0"/>
              <a:t>Private </a:t>
            </a:r>
            <a:r>
              <a:rPr lang="en-US" sz="3200" dirty="0"/>
              <a:t>Insurance</a:t>
            </a:r>
          </a:p>
          <a:p>
            <a:pPr marL="0" indent="0">
              <a:buNone/>
            </a:pPr>
            <a:endParaRPr lang="en-US" dirty="0"/>
          </a:p>
        </p:txBody>
      </p:sp>
      <p:pic>
        <p:nvPicPr>
          <p:cNvPr id="5" name="Picture 2" descr="T:\Administrative\Photos\Stock Photos\african_american_family_w_toddlers.jpg"/>
          <p:cNvPicPr>
            <a:picLocks noChangeAspect="1"/>
          </p:cNvPicPr>
          <p:nvPr/>
        </p:nvPicPr>
        <p:blipFill>
          <a:blip r:embed="rId3" cstate="print"/>
          <a:srcRect/>
          <a:stretch>
            <a:fillRect/>
          </a:stretch>
        </p:blipFill>
        <p:spPr>
          <a:xfrm>
            <a:off x="4876796" y="3474716"/>
            <a:ext cx="3162260" cy="2107399"/>
          </a:xfrm>
          <a:prstGeom prst="rect">
            <a:avLst/>
          </a:prstGeom>
          <a:noFill/>
          <a:ln>
            <a:noFill/>
          </a:ln>
        </p:spPr>
      </p:pic>
    </p:spTree>
    <p:extLst>
      <p:ext uri="{BB962C8B-B14F-4D97-AF65-F5344CB8AC3E}">
        <p14:creationId xmlns:p14="http://schemas.microsoft.com/office/powerpoint/2010/main" val="10421373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58"/>
            <a:ext cx="9026378" cy="1143000"/>
          </a:xfrm>
        </p:spPr>
        <p:txBody>
          <a:bodyPr/>
          <a:lstStyle/>
          <a:p>
            <a:pPr algn="ctr"/>
            <a:r>
              <a:rPr lang="en-US" dirty="0" smtClean="0"/>
              <a:t>Family Engagement</a:t>
            </a:r>
            <a:endParaRPr lang="en-US" dirty="0"/>
          </a:p>
        </p:txBody>
      </p:sp>
      <p:sp>
        <p:nvSpPr>
          <p:cNvPr id="3" name="Text Placeholder 2"/>
          <p:cNvSpPr>
            <a:spLocks noGrp="1"/>
          </p:cNvSpPr>
          <p:nvPr>
            <p:ph type="body" sz="quarter" idx="10"/>
          </p:nvPr>
        </p:nvSpPr>
        <p:spPr/>
        <p:txBody>
          <a:bodyPr/>
          <a:lstStyle/>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pPr marL="342900" lvl="1" indent="-342900">
              <a:buNone/>
            </a:pPr>
            <a:endParaRPr lang="en-US" sz="2400" dirty="0" smtClean="0"/>
          </a:p>
          <a:p>
            <a:endParaRPr lang="en-US" dirty="0"/>
          </a:p>
        </p:txBody>
      </p:sp>
      <p:pic>
        <p:nvPicPr>
          <p:cNvPr id="5" name="Picture 4"/>
          <p:cNvPicPr>
            <a:picLocks noChangeAspect="1"/>
          </p:cNvPicPr>
          <p:nvPr/>
        </p:nvPicPr>
        <p:blipFill>
          <a:blip r:embed="rId3" cstate="print"/>
          <a:srcRect t="10257" r="2589" b="8249"/>
          <a:stretch>
            <a:fillRect/>
          </a:stretch>
        </p:blipFill>
        <p:spPr>
          <a:xfrm>
            <a:off x="5826558" y="-2482515"/>
            <a:ext cx="3199820" cy="19812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l="18332" t="44989" r="16971" b="13779"/>
          <a:stretch>
            <a:fillRect/>
          </a:stretch>
        </p:blipFill>
        <p:spPr bwMode="auto">
          <a:xfrm>
            <a:off x="1918551" y="2105123"/>
            <a:ext cx="5507917" cy="351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9440" y="1652588"/>
            <a:ext cx="8107998" cy="4578350"/>
          </a:xfrm>
        </p:spPr>
        <p:txBody>
          <a:bodyPr>
            <a:normAutofit/>
          </a:bodyPr>
          <a:lstStyle/>
          <a:p>
            <a:pPr>
              <a:buNone/>
            </a:pPr>
            <a:r>
              <a:rPr lang="en-US" sz="3600" dirty="0" smtClean="0"/>
              <a:t>      How will CFK fit in MY home visits?</a:t>
            </a:r>
          </a:p>
          <a:p>
            <a:endParaRPr lang="en-US" sz="3600" dirty="0" smtClean="0"/>
          </a:p>
          <a:p>
            <a:pPr algn="r">
              <a:buNone/>
            </a:pPr>
            <a:endParaRPr lang="en-US" sz="3600" dirty="0" smtClean="0"/>
          </a:p>
          <a:p>
            <a:pPr algn="ctr">
              <a:buNone/>
            </a:pPr>
            <a:r>
              <a:rPr lang="en-US" sz="3600" dirty="0" smtClean="0"/>
              <a:t>							</a:t>
            </a:r>
            <a:r>
              <a:rPr lang="en-US" sz="3600" i="1" dirty="0" smtClean="0"/>
              <a:t>YOU can make a difference </a:t>
            </a:r>
          </a:p>
          <a:p>
            <a:pPr algn="ctr">
              <a:buNone/>
            </a:pPr>
            <a:r>
              <a:rPr lang="en-US" sz="3600" i="1" dirty="0" smtClean="0"/>
              <a:t>                     in the </a:t>
            </a:r>
          </a:p>
          <a:p>
            <a:pPr algn="ctr">
              <a:buNone/>
            </a:pPr>
            <a:r>
              <a:rPr lang="en-US" sz="3600" i="1" dirty="0" smtClean="0"/>
              <a:t>                         health of families!</a:t>
            </a:r>
          </a:p>
        </p:txBody>
      </p:sp>
      <p:sp>
        <p:nvSpPr>
          <p:cNvPr id="3" name="Title 2"/>
          <p:cNvSpPr>
            <a:spLocks noGrp="1"/>
          </p:cNvSpPr>
          <p:nvPr>
            <p:ph type="title"/>
          </p:nvPr>
        </p:nvSpPr>
        <p:spPr>
          <a:xfrm>
            <a:off x="1097280" y="198588"/>
            <a:ext cx="7100855" cy="1143000"/>
          </a:xfrm>
        </p:spPr>
        <p:txBody>
          <a:bodyPr/>
          <a:lstStyle/>
          <a:p>
            <a:r>
              <a:rPr lang="en-US" dirty="0" smtClean="0"/>
              <a:t>REFLECTION</a:t>
            </a:r>
            <a:endParaRPr lang="en-US" dirty="0"/>
          </a:p>
        </p:txBody>
      </p:sp>
      <p:pic>
        <p:nvPicPr>
          <p:cNvPr id="5" name="Picture 2" descr="C:\Users\Tammy\AppData\Local\Microsoft\Windows\Temporary Internet Files\Content.IE5\49H3IK9X\FullSizeRender (1).jpg"/>
          <p:cNvPicPr>
            <a:picLocks noChangeAspect="1" noChangeArrowheads="1"/>
          </p:cNvPicPr>
          <p:nvPr/>
        </p:nvPicPr>
        <p:blipFill>
          <a:blip r:embed="rId3"/>
          <a:srcRect/>
          <a:stretch>
            <a:fillRect/>
          </a:stretch>
        </p:blipFill>
        <p:spPr bwMode="auto">
          <a:xfrm>
            <a:off x="954178" y="2529443"/>
            <a:ext cx="2390927" cy="3570865"/>
          </a:xfrm>
          <a:prstGeom prst="rect">
            <a:avLst/>
          </a:prstGeom>
          <a:noFill/>
        </p:spPr>
      </p:pic>
    </p:spTree>
    <p:extLst>
      <p:ext uri="{BB962C8B-B14F-4D97-AF65-F5344CB8AC3E}">
        <p14:creationId xmlns:p14="http://schemas.microsoft.com/office/powerpoint/2010/main" val="10524474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05584"/>
            <a:ext cx="9144000" cy="1143000"/>
          </a:xfrm>
        </p:spPr>
        <p:txBody>
          <a:bodyPr/>
          <a:lstStyle/>
          <a:p>
            <a:pPr algn="ctr"/>
            <a:r>
              <a:rPr lang="en-US" dirty="0" smtClean="0"/>
              <a:t>    For a Lifetime of Good Oral Health</a:t>
            </a:r>
            <a:endParaRPr lang="en-US" dirty="0"/>
          </a:p>
        </p:txBody>
      </p:sp>
      <p:sp>
        <p:nvSpPr>
          <p:cNvPr id="3" name="Text Placeholder 2"/>
          <p:cNvSpPr>
            <a:spLocks noGrp="1"/>
          </p:cNvSpPr>
          <p:nvPr>
            <p:ph type="body" sz="quarter" idx="10"/>
          </p:nvPr>
        </p:nvSpPr>
        <p:spPr>
          <a:xfrm>
            <a:off x="430213" y="1820332"/>
            <a:ext cx="8290454" cy="4790018"/>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lvl="1" indent="-342900" algn="ctr">
              <a:buNone/>
            </a:pPr>
            <a:r>
              <a:rPr lang="en-US" sz="2400" dirty="0" smtClean="0"/>
              <a:t>CFK website: </a:t>
            </a:r>
            <a:r>
              <a:rPr lang="en-US" sz="2400" b="1" dirty="0" smtClean="0"/>
              <a:t>www.cavityfreekids.org</a:t>
            </a:r>
          </a:p>
          <a:p>
            <a:pPr marL="0" indent="0">
              <a:buNone/>
            </a:pPr>
            <a:endParaRPr lang="en-US" dirty="0"/>
          </a:p>
        </p:txBody>
      </p:sp>
      <p:pic>
        <p:nvPicPr>
          <p:cNvPr id="4098" name="Picture 2" descr="T:\Administrative\Photos\Prenatal &amp; Kids\Photo Shoot - All\washington-dental-antonia-0046-L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77" y="2281051"/>
            <a:ext cx="3509158" cy="2339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239358"/>
            <a:ext cx="8955258" cy="1143000"/>
          </a:xfrm>
        </p:spPr>
        <p:txBody>
          <a:bodyPr/>
          <a:lstStyle/>
          <a:p>
            <a:pPr algn="ctr"/>
            <a:r>
              <a:rPr lang="en-US" dirty="0">
                <a:latin typeface="+mn-lt"/>
              </a:rPr>
              <a:t>Oral Health Facts</a:t>
            </a:r>
          </a:p>
        </p:txBody>
      </p:sp>
      <p:sp>
        <p:nvSpPr>
          <p:cNvPr id="3" name="Text Placeholder 2"/>
          <p:cNvSpPr>
            <a:spLocks noGrp="1"/>
          </p:cNvSpPr>
          <p:nvPr>
            <p:ph type="body" sz="quarter" idx="10"/>
          </p:nvPr>
        </p:nvSpPr>
        <p:spPr>
          <a:xfrm>
            <a:off x="430213" y="1535853"/>
            <a:ext cx="8290454" cy="4416778"/>
          </a:xfrm>
        </p:spPr>
        <p:txBody>
          <a:bodyPr>
            <a:normAutofit lnSpcReduction="10000"/>
          </a:bodyPr>
          <a:lstStyle/>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21 %</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2-5 yr. olds with untreated tooth decay</a:t>
            </a:r>
          </a:p>
          <a:p>
            <a:pPr lvl="0" defTabSz="914400" hangingPunct="0">
              <a:spcBef>
                <a:spcPts val="600"/>
              </a:spcBef>
              <a:buNone/>
              <a:defRPr sz="1800" b="0" i="0" u="none" strike="noStrike" kern="0" cap="none" spc="0" baseline="0">
                <a:solidFill>
                  <a:srgbClr val="000000"/>
                </a:solidFill>
                <a:uFillTx/>
              </a:defRPr>
            </a:pPr>
            <a:endParaRPr lang="en-US" sz="24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54 %</a:t>
            </a:r>
          </a:p>
          <a:p>
            <a:pPr lvl="0" defTabSz="914400" hangingPunct="0">
              <a:spcBef>
                <a:spcPts val="600"/>
              </a:spcBef>
              <a:buNone/>
              <a:defRPr sz="1800" b="0" i="0" u="none" strike="noStrike" kern="0" cap="none" spc="0" baseline="0">
                <a:solidFill>
                  <a:srgbClr val="000000"/>
                </a:solidFill>
                <a:uFillTx/>
              </a:defRPr>
            </a:pPr>
            <a:r>
              <a:rPr lang="en-US" sz="2400" kern="0" dirty="0">
                <a:solidFill>
                  <a:srgbClr val="7F3F98"/>
                </a:solidFill>
              </a:rPr>
              <a:t>Percentage of low income children with tooth decay</a:t>
            </a:r>
          </a:p>
          <a:p>
            <a:pPr lvl="0" defTabSz="914400" hangingPunct="0">
              <a:spcBef>
                <a:spcPts val="600"/>
              </a:spcBef>
              <a:buNone/>
              <a:defRPr sz="1800" b="0" i="0" u="none" strike="noStrike" kern="0" cap="none" spc="0" baseline="0">
                <a:solidFill>
                  <a:srgbClr val="000000"/>
                </a:solidFill>
                <a:uFillTx/>
              </a:defRPr>
            </a:pPr>
            <a:endParaRPr lang="en-US" sz="3600" kern="0" dirty="0">
              <a:solidFill>
                <a:srgbClr val="7F3F98"/>
              </a:solidFill>
            </a:endParaRPr>
          </a:p>
          <a:p>
            <a:pPr lvl="0" defTabSz="914400" hangingPunct="0">
              <a:spcBef>
                <a:spcPts val="600"/>
              </a:spcBef>
              <a:buNone/>
              <a:defRPr sz="1800" b="0" i="0" u="none" strike="noStrike" kern="0" cap="none" spc="0" baseline="0">
                <a:solidFill>
                  <a:srgbClr val="000000"/>
                </a:solidFill>
                <a:uFillTx/>
              </a:defRPr>
            </a:pPr>
            <a:r>
              <a:rPr lang="en-US" sz="3600" b="1" kern="0" dirty="0">
                <a:solidFill>
                  <a:srgbClr val="FA710A"/>
                </a:solidFill>
              </a:rPr>
              <a:t>40 </a:t>
            </a:r>
            <a:r>
              <a:rPr lang="en-US" sz="3600" b="1" kern="0" dirty="0" smtClean="0">
                <a:solidFill>
                  <a:srgbClr val="FA710A"/>
                </a:solidFill>
              </a:rPr>
              <a:t>%</a:t>
            </a:r>
          </a:p>
          <a:p>
            <a:pPr lvl="0" defTabSz="914400" hangingPunct="0">
              <a:spcBef>
                <a:spcPts val="600"/>
              </a:spcBef>
              <a:buNone/>
              <a:defRPr sz="1800" b="0" i="0" u="none" strike="noStrike" kern="0" cap="none" spc="0" baseline="0">
                <a:solidFill>
                  <a:srgbClr val="000000"/>
                </a:solidFill>
                <a:uFillTx/>
              </a:defRPr>
            </a:pPr>
            <a:r>
              <a:rPr lang="en-US" sz="2400" kern="0" dirty="0" smtClean="0">
                <a:solidFill>
                  <a:srgbClr val="7F3F98"/>
                </a:solidFill>
              </a:rPr>
              <a:t>Percentage </a:t>
            </a:r>
            <a:r>
              <a:rPr lang="en-US" sz="2400" kern="0" dirty="0">
                <a:solidFill>
                  <a:srgbClr val="7F3F98"/>
                </a:solidFill>
              </a:rPr>
              <a:t>of Washington State children </a:t>
            </a:r>
            <a:r>
              <a:rPr lang="en-US" sz="2400" kern="0" dirty="0" smtClean="0">
                <a:solidFill>
                  <a:srgbClr val="7F3F98"/>
                </a:solidFill>
              </a:rPr>
              <a:t>that  start Kindergarten</a:t>
            </a:r>
          </a:p>
          <a:p>
            <a:pPr lvl="0" defTabSz="914400" hangingPunct="0">
              <a:spcBef>
                <a:spcPts val="600"/>
              </a:spcBef>
              <a:buNone/>
              <a:defRPr sz="1800" b="0" i="0" u="none" strike="noStrike" kern="0" cap="none" spc="0" baseline="0">
                <a:solidFill>
                  <a:srgbClr val="000000"/>
                </a:solidFill>
                <a:uFillTx/>
              </a:defRPr>
            </a:pPr>
            <a:r>
              <a:rPr lang="en-US" sz="2400" kern="0" dirty="0" smtClean="0">
                <a:solidFill>
                  <a:srgbClr val="7F3F98"/>
                </a:solidFill>
              </a:rPr>
              <a:t>with </a:t>
            </a:r>
            <a:r>
              <a:rPr lang="en-US" sz="2400" kern="0" dirty="0">
                <a:solidFill>
                  <a:srgbClr val="7F3F98"/>
                </a:solidFill>
              </a:rPr>
              <a:t>tooth </a:t>
            </a:r>
            <a:r>
              <a:rPr lang="en-US" sz="2400" kern="0" dirty="0" smtClean="0">
                <a:solidFill>
                  <a:srgbClr val="7F3F98"/>
                </a:solidFill>
              </a:rPr>
              <a:t>decay</a:t>
            </a:r>
            <a:endParaRPr lang="en-US" sz="2400" kern="0" dirty="0">
              <a:solidFill>
                <a:srgbClr val="7F3F98"/>
              </a:solidFill>
            </a:endParaRPr>
          </a:p>
          <a:p>
            <a:endParaRPr lang="en-US" dirty="0"/>
          </a:p>
        </p:txBody>
      </p:sp>
    </p:spTree>
    <p:extLst>
      <p:ext uri="{BB962C8B-B14F-4D97-AF65-F5344CB8AC3E}">
        <p14:creationId xmlns:p14="http://schemas.microsoft.com/office/powerpoint/2010/main" val="257640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2" y="168238"/>
            <a:ext cx="8924778" cy="1143000"/>
          </a:xfrm>
        </p:spPr>
        <p:txBody>
          <a:bodyPr/>
          <a:lstStyle/>
          <a:p>
            <a:pPr algn="ctr"/>
            <a:r>
              <a:rPr lang="en-US" sz="4800" b="0" kern="0" dirty="0">
                <a:latin typeface="Accord Heavy SF"/>
              </a:rPr>
              <a:t> </a:t>
            </a:r>
            <a:r>
              <a:rPr lang="en-US" sz="4800" b="0" kern="0" dirty="0" smtClean="0">
                <a:latin typeface="Accord Heavy SF"/>
              </a:rPr>
              <a:t>  </a:t>
            </a:r>
            <a:r>
              <a:rPr lang="en-US" kern="0" dirty="0" smtClean="0">
                <a:latin typeface="+mn-lt"/>
              </a:rPr>
              <a:t>The Children Behind the Statistics</a:t>
            </a:r>
            <a:endParaRPr lang="en-US" dirty="0">
              <a:latin typeface="+mn-lt"/>
            </a:endParaRPr>
          </a:p>
        </p:txBody>
      </p:sp>
      <p:pic>
        <p:nvPicPr>
          <p:cNvPr id="4" name="Picture 2" descr="\\sun\foundation\Administrative\Photos\CFK\CFK 2014\CFK photo shoot\compressed\20140318_Delta-Dental-Service-Foundation_CFK-Website-Activities_058.jpg"/>
          <p:cNvPicPr>
            <a:picLocks noChangeAspect="1"/>
          </p:cNvPicPr>
          <p:nvPr/>
        </p:nvPicPr>
        <p:blipFill>
          <a:blip r:embed="rId3" cstate="print"/>
          <a:srcRect/>
          <a:stretch>
            <a:fillRect/>
          </a:stretch>
        </p:blipFill>
        <p:spPr>
          <a:xfrm>
            <a:off x="2286000" y="1981203"/>
            <a:ext cx="4554855" cy="3036566"/>
          </a:xfrm>
          <a:prstGeom prst="rect">
            <a:avLst/>
          </a:prstGeom>
          <a:noFill/>
          <a:ln>
            <a:noFill/>
          </a:ln>
        </p:spPr>
      </p:pic>
    </p:spTree>
    <p:extLst>
      <p:ext uri="{BB962C8B-B14F-4D97-AF65-F5344CB8AC3E}">
        <p14:creationId xmlns:p14="http://schemas.microsoft.com/office/powerpoint/2010/main" val="3989245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962" y="239358"/>
            <a:ext cx="7144415" cy="1143000"/>
          </a:xfrm>
        </p:spPr>
        <p:txBody>
          <a:bodyPr/>
          <a:lstStyle/>
          <a:p>
            <a:r>
              <a:rPr lang="en-US" dirty="0" smtClean="0"/>
              <a:t>The 5 Basics of Oral Health </a:t>
            </a:r>
            <a:endParaRPr lang="en-US" dirty="0"/>
          </a:p>
        </p:txBody>
      </p:sp>
      <p:sp>
        <p:nvSpPr>
          <p:cNvPr id="3" name="Text Placeholder 2"/>
          <p:cNvSpPr>
            <a:spLocks noGrp="1"/>
          </p:cNvSpPr>
          <p:nvPr>
            <p:ph type="body" sz="quarter" idx="10"/>
          </p:nvPr>
        </p:nvSpPr>
        <p:spPr>
          <a:xfrm>
            <a:off x="988827" y="1820333"/>
            <a:ext cx="7731839" cy="4416778"/>
          </a:xfrm>
        </p:spPr>
        <p:txBody>
          <a:bodyPr/>
          <a:lstStyle/>
          <a:p>
            <a:pPr marL="1428750" lvl="0" indent="-514350">
              <a:spcAft>
                <a:spcPts val="600"/>
              </a:spcAft>
              <a:buFont typeface="Arial"/>
              <a:buAutoNum type="arabicPeriod"/>
            </a:pPr>
            <a:r>
              <a:rPr lang="en-US" dirty="0"/>
              <a:t>Baby Teeth Are Important</a:t>
            </a:r>
          </a:p>
          <a:p>
            <a:pPr marL="1428750" lvl="0" indent="-514350">
              <a:spcAft>
                <a:spcPts val="600"/>
              </a:spcAft>
              <a:buFont typeface="Arial"/>
              <a:buAutoNum type="arabicPeriod"/>
            </a:pPr>
            <a:r>
              <a:rPr lang="en-US" dirty="0"/>
              <a:t>Water for Thirst</a:t>
            </a:r>
          </a:p>
          <a:p>
            <a:pPr marL="1428750" lvl="0" indent="-514350">
              <a:spcAft>
                <a:spcPts val="600"/>
              </a:spcAft>
              <a:buFont typeface="Arial"/>
              <a:buAutoNum type="arabicPeriod"/>
            </a:pPr>
            <a:r>
              <a:rPr lang="en-US" dirty="0"/>
              <a:t>Tooth Healthy Foods</a:t>
            </a:r>
          </a:p>
          <a:p>
            <a:pPr marL="1428750" lvl="0" indent="-514350">
              <a:spcAft>
                <a:spcPts val="600"/>
              </a:spcAft>
              <a:buFont typeface="Arial"/>
              <a:buAutoNum type="arabicPeriod"/>
            </a:pPr>
            <a:r>
              <a:rPr lang="en-US" dirty="0"/>
              <a:t>Brush, Floss, Swish</a:t>
            </a:r>
          </a:p>
          <a:p>
            <a:pPr marL="1428750" lvl="0" indent="-514350">
              <a:spcAft>
                <a:spcPts val="600"/>
              </a:spcAft>
              <a:buFont typeface="Arial"/>
              <a:buAutoNum type="arabicPeriod"/>
            </a:pPr>
            <a:r>
              <a:rPr lang="en-US" dirty="0"/>
              <a:t>Going to the Dentist</a:t>
            </a:r>
          </a:p>
          <a:p>
            <a:pPr marL="514350" indent="-514350">
              <a:buFont typeface="+mj-lt"/>
              <a:buAutoNum type="arabicPeriod"/>
            </a:pPr>
            <a:endParaRPr lang="en-US" dirty="0"/>
          </a:p>
        </p:txBody>
      </p:sp>
    </p:spTree>
    <p:extLst>
      <p:ext uri="{BB962C8B-B14F-4D97-AF65-F5344CB8AC3E}">
        <p14:creationId xmlns:p14="http://schemas.microsoft.com/office/powerpoint/2010/main" val="38325092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271670"/>
            <a:ext cx="8991600" cy="1066800"/>
          </a:xfrm>
        </p:spPr>
        <p:txBody>
          <a:bodyPr/>
          <a:lstStyle/>
          <a:p>
            <a:pPr algn="ctr"/>
            <a:r>
              <a:rPr lang="en-US" sz="4000" b="1" dirty="0" smtClean="0">
                <a:latin typeface="Calibri" pitchFamily="34" charset="0"/>
              </a:rPr>
              <a:t>The First Visit</a:t>
            </a:r>
            <a:endParaRPr lang="en-US" sz="4000" b="1" dirty="0">
              <a:latin typeface="Calibri" pitchFamily="34" charset="0"/>
            </a:endParaRPr>
          </a:p>
        </p:txBody>
      </p:sp>
      <p:sp>
        <p:nvSpPr>
          <p:cNvPr id="3" name="Content Placeholder 2"/>
          <p:cNvSpPr>
            <a:spLocks noGrp="1"/>
          </p:cNvSpPr>
          <p:nvPr>
            <p:ph idx="1"/>
          </p:nvPr>
        </p:nvSpPr>
        <p:spPr>
          <a:xfrm>
            <a:off x="604284" y="1593111"/>
            <a:ext cx="8001000" cy="3992563"/>
          </a:xfrm>
        </p:spPr>
        <p:txBody>
          <a:bodyPr/>
          <a:lstStyle/>
          <a:p>
            <a:pPr lvl="0">
              <a:buNone/>
            </a:pPr>
            <a:r>
              <a:rPr lang="en-US" dirty="0" smtClean="0">
                <a:latin typeface="Calibri" pitchFamily="34" charset="0"/>
              </a:rPr>
              <a:t>     </a:t>
            </a:r>
          </a:p>
          <a:p>
            <a:pPr lvl="0"/>
            <a:r>
              <a:rPr lang="en-US" dirty="0" smtClean="0">
                <a:latin typeface="Calibri" pitchFamily="34" charset="0"/>
              </a:rPr>
              <a:t>Establishing key knowledge about what causes cavities</a:t>
            </a:r>
          </a:p>
          <a:p>
            <a:pPr lvl="0"/>
            <a:r>
              <a:rPr lang="en-US" dirty="0" smtClean="0">
                <a:latin typeface="Calibri" pitchFamily="34" charset="0"/>
              </a:rPr>
              <a:t>Use Visit Guides in any order</a:t>
            </a:r>
          </a:p>
          <a:p>
            <a:pPr marL="0" lvl="0"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55D332D2-86A9-45DA-A83B-665015998279}" type="slidenum">
              <a:rPr lang="en-US" smtClean="0">
                <a:solidFill>
                  <a:srgbClr val="000000"/>
                </a:solidFill>
              </a:rPr>
              <a:pPr>
                <a:defRPr/>
              </a:pPr>
              <a:t>7</a:t>
            </a:fld>
            <a:endParaRPr lang="en-US"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610" y="2905125"/>
            <a:ext cx="2696582" cy="334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39358"/>
            <a:ext cx="8988278" cy="1143000"/>
          </a:xfrm>
        </p:spPr>
        <p:txBody>
          <a:bodyPr/>
          <a:lstStyle/>
          <a:p>
            <a:pPr algn="ctr"/>
            <a:r>
              <a:rPr lang="en-US" dirty="0" smtClean="0"/>
              <a:t>Planning a Visit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537" y="1527046"/>
            <a:ext cx="4491708" cy="489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67829" y="1707675"/>
            <a:ext cx="5186362" cy="1475142"/>
          </a:xfrm>
        </p:spPr>
        <p:txBody>
          <a:bodyPr/>
          <a:lstStyle/>
          <a:p>
            <a:r>
              <a:rPr lang="en-US" dirty="0" smtClean="0"/>
              <a:t>Basics of Oral Health:</a:t>
            </a:r>
          </a:p>
          <a:p>
            <a:r>
              <a:rPr lang="en-US" b="1" i="0" dirty="0" smtClean="0"/>
              <a:t>Baby Teeth Are Important</a:t>
            </a:r>
            <a:endParaRPr lang="en-US" b="1" i="0" dirty="0"/>
          </a:p>
          <a:p>
            <a:endParaRPr lang="en-US" dirty="0"/>
          </a:p>
        </p:txBody>
      </p:sp>
      <p:sp>
        <p:nvSpPr>
          <p:cNvPr id="2" name="Rectangle 1"/>
          <p:cNvSpPr/>
          <p:nvPr/>
        </p:nvSpPr>
        <p:spPr>
          <a:xfrm>
            <a:off x="924560" y="1758475"/>
            <a:ext cx="547227" cy="769441"/>
          </a:xfrm>
          <a:prstGeom prst="rect">
            <a:avLst/>
          </a:prstGeom>
        </p:spPr>
        <p:txBody>
          <a:bodyPr wrap="square">
            <a:spAutoFit/>
          </a:bodyPr>
          <a:lstStyle/>
          <a:p>
            <a:pPr lvl="0" defTabSz="914400">
              <a:defRPr sz="1800" b="0" i="0" u="none" strike="noStrike" kern="0" cap="none" spc="0" baseline="0">
                <a:solidFill>
                  <a:srgbClr val="000000"/>
                </a:solidFill>
                <a:uFillTx/>
              </a:defRPr>
            </a:pPr>
            <a:r>
              <a:rPr lang="en-US" sz="4400" b="1" dirty="0">
                <a:solidFill>
                  <a:srgbClr val="FFFFFF"/>
                </a:solidFill>
              </a:rPr>
              <a:t>1</a:t>
            </a:r>
          </a:p>
        </p:txBody>
      </p:sp>
    </p:spTree>
    <p:extLst>
      <p:ext uri="{BB962C8B-B14F-4D97-AF65-F5344CB8AC3E}">
        <p14:creationId xmlns:p14="http://schemas.microsoft.com/office/powerpoint/2010/main" val="260726369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add11a6b-0764-4d5b-ae12-a104d3c3d4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A8E9E"/>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1">
          <a:gsLst>
            <a:gs pos="0">
              <a:srgbClr val="FA8E9E"/>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A8E9E"/>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1">
          <a:gsLst>
            <a:gs pos="0">
              <a:srgbClr val="FA8E9E"/>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3820</Words>
  <Application>Microsoft Macintosh PowerPoint</Application>
  <PresentationFormat>On-screen Show (4:3)</PresentationFormat>
  <Paragraphs>480</Paragraphs>
  <Slides>33</Slides>
  <Notes>33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1_Default Design</vt:lpstr>
      <vt:lpstr>2_Default Design</vt:lpstr>
      <vt:lpstr>PowerPoint Presentation</vt:lpstr>
      <vt:lpstr>Goals for Today </vt:lpstr>
      <vt:lpstr>       What is Included in Cavity Free Kids</vt:lpstr>
      <vt:lpstr>Oral Health Facts</vt:lpstr>
      <vt:lpstr>   The Children Behind the Statistics</vt:lpstr>
      <vt:lpstr>The 5 Basics of Oral Health </vt:lpstr>
      <vt:lpstr>The First Visit</vt:lpstr>
      <vt:lpstr>Planning a Visit</vt:lpstr>
      <vt:lpstr>PowerPoint Presentation</vt:lpstr>
      <vt:lpstr>Big Bites: Baby Teeth Are Important</vt:lpstr>
      <vt:lpstr>What Causes Cavities?</vt:lpstr>
      <vt:lpstr> What do Acid Attacks do to Our Teeth?</vt:lpstr>
      <vt:lpstr>Using CFK</vt:lpstr>
      <vt:lpstr>Early Childhood Caries</vt:lpstr>
      <vt:lpstr>Abscess from Untreated Decay</vt:lpstr>
      <vt:lpstr>PowerPoint Presentation</vt:lpstr>
      <vt:lpstr>Parent Practice Handout</vt:lpstr>
      <vt:lpstr>PowerPoint Presentation</vt:lpstr>
      <vt:lpstr>        Parent Activity: Nutrition Facts Label</vt:lpstr>
      <vt:lpstr>    Tooth Healthy vs. Tooth Unhealthy</vt:lpstr>
      <vt:lpstr>PowerPoint Presentation</vt:lpstr>
      <vt:lpstr>How to Brush</vt:lpstr>
      <vt:lpstr>How to Floss</vt:lpstr>
      <vt:lpstr>Swish and Swallow</vt:lpstr>
      <vt:lpstr>  Fluoride Helps Prevent Tooth Decay </vt:lpstr>
      <vt:lpstr>             Oral Health Fits Other Parenting Issues</vt:lpstr>
      <vt:lpstr>Little Bites</vt:lpstr>
      <vt:lpstr>PowerPoint Presentation</vt:lpstr>
      <vt:lpstr>Visiting the Dentist</vt:lpstr>
      <vt:lpstr>Connecting Families to Care</vt:lpstr>
      <vt:lpstr>Family Engagement</vt:lpstr>
      <vt:lpstr>REFLECTION</vt:lpstr>
      <vt:lpstr>    For a Lifetime of Good Oral Health</vt:lpstr>
    </vt:vector>
  </TitlesOfParts>
  <Company>People Designs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Michaels</dc:creator>
  <cp:lastModifiedBy>Jacob Stone</cp:lastModifiedBy>
  <cp:revision>295</cp:revision>
  <cp:lastPrinted>2015-09-02T21:53:32Z</cp:lastPrinted>
  <dcterms:created xsi:type="dcterms:W3CDTF">2015-07-20T21:11:28Z</dcterms:created>
  <dcterms:modified xsi:type="dcterms:W3CDTF">2016-03-11T21:34:08Z</dcterms:modified>
</cp:coreProperties>
</file>